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anklin Gothic" panose="020B0604020202020204" charset="0"/>
      <p:bold r:id="rId38"/>
    </p:embeddedFont>
    <p:embeddedFont>
      <p:font typeface="Libre Franklin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lkxURY84bK+Bq5PMBQpDGpX7q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aux voies fémorales lors des verticalisations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aux voies fémorales lors des verticalisations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cf803bd5c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cf803bd5c7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cf803bd5c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cf803bd5c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cf803bd5c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cf803bd5c7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avant mobilisation: stabilité 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hdm</a:t>
            </a: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ventilation, nombre de tubulures, fixation des kt, longueur disponible, position des drains, 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ttt</a:t>
            </a: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limitant (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nad</a:t>
            </a: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sédation…)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réanimation, les patients sont instables ou dépendants d’un support vital qui nécessite de surveiller précisément, d’administrer des traitements puissants et de suppléer des fonctions comme l’élimination, la nutrition)</a:t>
            </a:r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f803bd5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cf803bd5c7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cf803bd5c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1">
  <p:cSld name="Titre 1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30"/>
          <p:cNvGrpSpPr/>
          <p:nvPr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7" name="Google Shape;17;p30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30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30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20" name="Google Shape;20;p30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contenu et image">
  <p:cSld name="Titre, contenu et imag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39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3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118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contenu et tableau">
  <p:cSld name="Titre, contenu et tableau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40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101" name="Google Shape;101;p40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" name="Google Shape;102;p40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40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4" name="Google Shape;104;p40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0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0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deux contenus">
  <p:cSld name="Titre et deux contenus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41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12" name="Google Shape;112;p41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" name="Google Shape;114;p41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41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41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au 2">
  <p:cSld name="Tableau 2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42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re du jour 1">
  <p:cSld name="Ordre du jour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1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3" name="Google Shape;23;p31"/>
            <p:cNvSpPr/>
            <p:nvPr/>
          </p:nvSpPr>
          <p:spPr>
            <a:xfrm>
              <a:off x="5612972" y="1"/>
              <a:ext cx="4408998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31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31"/>
            <p:cNvSpPr/>
            <p:nvPr/>
          </p:nvSpPr>
          <p:spPr>
            <a:xfrm>
              <a:off x="8555590" y="1"/>
              <a:ext cx="1457754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31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31"/>
            <p:cNvSpPr/>
            <p:nvPr/>
          </p:nvSpPr>
          <p:spPr>
            <a:xfrm>
              <a:off x="9285083" y="728289"/>
              <a:ext cx="2943850" cy="2943958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810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  <a:defRPr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31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ésumé 2">
  <p:cSld name="Résumé 2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32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5" name="Google Shape;35;p32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36" name="Google Shape;36;p32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32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" name="Google Shape;38;p32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3657600" y="2282008"/>
            <a:ext cx="7810500" cy="369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">
  <p:cSld name="Titre et contenu 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3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45" name="Google Shape;45;p33"/>
            <p:cNvSpPr/>
            <p:nvPr/>
          </p:nvSpPr>
          <p:spPr>
            <a:xfrm>
              <a:off x="5612972" y="1"/>
              <a:ext cx="4408998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" name="Google Shape;46;p33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" name="Google Shape;47;p33"/>
            <p:cNvSpPr/>
            <p:nvPr/>
          </p:nvSpPr>
          <p:spPr>
            <a:xfrm>
              <a:off x="8555590" y="1"/>
              <a:ext cx="1457754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" name="Google Shape;48;p33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" name="Google Shape;49;p33"/>
            <p:cNvSpPr/>
            <p:nvPr/>
          </p:nvSpPr>
          <p:spPr>
            <a:xfrm>
              <a:off x="9285083" y="728289"/>
              <a:ext cx="2943850" cy="2943958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33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2">
  <p:cSld name="Titre 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791200" cy="6880226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None/>
              <a:defRPr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34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3">
  <p:cSld name="Titre 3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35"/>
          <p:cNvGrpSpPr/>
          <p:nvPr/>
        </p:nvGrpSpPr>
        <p:grpSpPr>
          <a:xfrm rot="10800000">
            <a:off x="6092752" y="0"/>
            <a:ext cx="6099248" cy="6099248"/>
            <a:chOff x="0" y="12289"/>
            <a:chExt cx="3550" cy="3551"/>
          </a:xfrm>
        </p:grpSpPr>
        <p:sp>
          <p:nvSpPr>
            <p:cNvPr id="64" name="Google Shape;64;p35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" name="Google Shape;65;p35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" name="Google Shape;66;p35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None/>
              <a:defRPr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8" name="Google Shape;68;p35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la section">
  <p:cSld name="Titre de la section">
    <p:bg>
      <p:bgPr>
        <a:solidFill>
          <a:schemeClr val="accent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80543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anklin Gothic"/>
              <a:buNone/>
              <a:defRPr sz="60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/>
          <p:nvPr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104">
          <p15:clr>
            <a:srgbClr val="FBAE40"/>
          </p15:clr>
        </p15:guide>
        <p15:guide id="2" pos="4344">
          <p15:clr>
            <a:srgbClr val="FBAE40"/>
          </p15:clr>
        </p15:guide>
        <p15:guide id="3" pos="4560">
          <p15:clr>
            <a:srgbClr val="FBAE40"/>
          </p15:clr>
        </p15:guide>
        <p15:guide id="4" orient="horz" pos="18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>
  <p:cSld name="Titre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37"/>
          <p:cNvGrpSpPr/>
          <p:nvPr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76" name="Google Shape;76;p37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" name="Google Shape;77;p37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79" name="Google Shape;79;p3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None/>
              <a:defRPr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deux contenus 2">
  <p:cSld name="Titre et deux contenus 2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8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83" name="Google Shape;83;p38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" name="Google Shape;84;p38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" name="Google Shape;85;p38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rgbClr val="5D7C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6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Cathétérisme et Sondage</a:t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10076925" y="5910800"/>
            <a:ext cx="155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Mars 2026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ctrTitle"/>
          </p:nvPr>
        </p:nvSpPr>
        <p:spPr>
          <a:xfrm>
            <a:off x="6024500" y="213599"/>
            <a:ext cx="54864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Plusieurs sites</a:t>
            </a:r>
            <a:endParaRPr sz="4000"/>
          </a:p>
        </p:txBody>
      </p:sp>
      <p:pic>
        <p:nvPicPr>
          <p:cNvPr id="218" name="Google Shape;218;p9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6024500" y="1712700"/>
            <a:ext cx="54864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220" name="Google Shape;220;p9"/>
          <p:cNvSpPr txBox="1"/>
          <p:nvPr/>
        </p:nvSpPr>
        <p:spPr>
          <a:xfrm>
            <a:off x="6102351" y="2032163"/>
            <a:ext cx="57912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Hématome</a:t>
            </a:r>
            <a:endParaRPr sz="180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Infection </a:t>
            </a:r>
            <a:endParaRPr sz="1800" b="1" i="0" u="sng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Thrombose</a:t>
            </a:r>
            <a:endParaRPr sz="1800" b="1" u="sng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d’air </a:t>
            </a:r>
            <a:r>
              <a:rPr lang="fr-FR" sz="1800" b="1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lang="fr-FR" sz="18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Signes d’embolie gazeuse : troubles du rythme cardiaque, désaturation, dyspnée, troubles de la conscience ou visuel, malaise)</a:t>
            </a:r>
            <a:endParaRPr sz="1800" b="1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 Ablation inopinée </a:t>
            </a:r>
            <a:r>
              <a:rPr lang="fr-FR" sz="18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douleur + saignement important + risque EMBOLIE GAZEUSE           ACR</a:t>
            </a:r>
            <a:endParaRPr sz="1800" b="1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de pneumothorax a la pose en sous clavière : </a:t>
            </a: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RP  post pose</a:t>
            </a:r>
            <a:endParaRPr sz="180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Plicature des tubulures</a:t>
            </a: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: interruption de l’administration des thérapeutiques       Arrêt puis Bolus NAD</a:t>
            </a:r>
            <a:endParaRPr sz="1800" b="1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9130" y="2327490"/>
            <a:ext cx="3187861" cy="203808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 txBox="1"/>
          <p:nvPr/>
        </p:nvSpPr>
        <p:spPr>
          <a:xfrm>
            <a:off x="284207" y="1508783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</a:pPr>
            <a:r>
              <a:rPr lang="fr-FR" sz="54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La VVC: Voie Veineuse Centrale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6024500" y="548388"/>
            <a:ext cx="54864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Jugulaire / Sous clavière / Fémorale</a:t>
            </a:r>
            <a:endParaRPr sz="1800"/>
          </a:p>
        </p:txBody>
      </p:sp>
      <p:sp>
        <p:nvSpPr>
          <p:cNvPr id="224" name="Google Shape;224;p9"/>
          <p:cNvSpPr txBox="1"/>
          <p:nvPr/>
        </p:nvSpPr>
        <p:spPr>
          <a:xfrm>
            <a:off x="6024500" y="963159"/>
            <a:ext cx="54864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Plusieurs voies</a:t>
            </a:r>
            <a:endParaRPr sz="4000"/>
          </a:p>
        </p:txBody>
      </p:sp>
      <p:sp>
        <p:nvSpPr>
          <p:cNvPr id="225" name="Google Shape;225;p9"/>
          <p:cNvSpPr txBox="1"/>
          <p:nvPr/>
        </p:nvSpPr>
        <p:spPr>
          <a:xfrm>
            <a:off x="6102350" y="1290294"/>
            <a:ext cx="59469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Permet plusieurs administrations thérapeutiques</a:t>
            </a:r>
            <a:endParaRPr sz="1800"/>
          </a:p>
        </p:txBody>
      </p:sp>
      <p:pic>
        <p:nvPicPr>
          <p:cNvPr id="226" name="Google Shape;226;p9" descr="Flèche vers la droite avec un remplissage uni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9125" y="3881073"/>
            <a:ext cx="424856" cy="4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/>
        </p:nvSpPr>
        <p:spPr>
          <a:xfrm>
            <a:off x="6024500" y="5594400"/>
            <a:ext cx="59469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228" name="Google Shape;228;p9"/>
          <p:cNvSpPr txBox="1"/>
          <p:nvPr/>
        </p:nvSpPr>
        <p:spPr>
          <a:xfrm>
            <a:off x="6061350" y="6052195"/>
            <a:ext cx="639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des thérapeutiques</a:t>
            </a:r>
            <a:endParaRPr sz="180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Nécessite compression</a:t>
            </a:r>
            <a:endParaRPr sz="180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●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médicale</a:t>
            </a:r>
            <a:endParaRPr sz="1800"/>
          </a:p>
        </p:txBody>
      </p:sp>
      <p:sp>
        <p:nvSpPr>
          <p:cNvPr id="229" name="Google Shape;229;p9" descr="Avertissement avec un remplissage uni"/>
          <p:cNvSpPr/>
          <p:nvPr/>
        </p:nvSpPr>
        <p:spPr>
          <a:xfrm>
            <a:off x="10504359" y="5019859"/>
            <a:ext cx="209480" cy="229914"/>
          </a:xfrm>
          <a:custGeom>
            <a:avLst/>
            <a:gdLst/>
            <a:ahLst/>
            <a:cxnLst/>
            <a:rect l="l" t="t" r="r" b="b"/>
            <a:pathLst>
              <a:path w="821491" h="724138" extrusionOk="0">
                <a:moveTo>
                  <a:pt x="816511" y="666988"/>
                </a:moveTo>
                <a:lnTo>
                  <a:pt x="444083" y="19288"/>
                </a:lnTo>
                <a:cubicBezTo>
                  <a:pt x="429796" y="-6429"/>
                  <a:pt x="392648" y="-6429"/>
                  <a:pt x="378361" y="19288"/>
                </a:cubicBezTo>
                <a:lnTo>
                  <a:pt x="4981" y="666988"/>
                </a:lnTo>
                <a:cubicBezTo>
                  <a:pt x="-9307" y="692706"/>
                  <a:pt x="8791" y="724138"/>
                  <a:pt x="38318" y="724138"/>
                </a:cubicBezTo>
                <a:lnTo>
                  <a:pt x="410746" y="724138"/>
                </a:lnTo>
                <a:lnTo>
                  <a:pt x="783173" y="724138"/>
                </a:lnTo>
                <a:cubicBezTo>
                  <a:pt x="812701" y="724138"/>
                  <a:pt x="830798" y="692706"/>
                  <a:pt x="816511" y="666988"/>
                </a:cubicBezTo>
                <a:close/>
                <a:moveTo>
                  <a:pt x="382171" y="171688"/>
                </a:moveTo>
                <a:lnTo>
                  <a:pt x="439321" y="171688"/>
                </a:lnTo>
                <a:lnTo>
                  <a:pt x="439321" y="505063"/>
                </a:lnTo>
                <a:lnTo>
                  <a:pt x="382171" y="505063"/>
                </a:lnTo>
                <a:lnTo>
                  <a:pt x="382171" y="171688"/>
                </a:lnTo>
                <a:close/>
                <a:moveTo>
                  <a:pt x="410746" y="638413"/>
                </a:moveTo>
                <a:cubicBezTo>
                  <a:pt x="384076" y="638413"/>
                  <a:pt x="363121" y="617458"/>
                  <a:pt x="363121" y="590788"/>
                </a:cubicBezTo>
                <a:cubicBezTo>
                  <a:pt x="363121" y="564118"/>
                  <a:pt x="384076" y="543163"/>
                  <a:pt x="410746" y="543163"/>
                </a:cubicBezTo>
                <a:cubicBezTo>
                  <a:pt x="437416" y="543163"/>
                  <a:pt x="458371" y="564118"/>
                  <a:pt x="458371" y="590788"/>
                </a:cubicBezTo>
                <a:cubicBezTo>
                  <a:pt x="458371" y="617458"/>
                  <a:pt x="437416" y="638413"/>
                  <a:pt x="410746" y="6384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F9F047-7499-151F-2478-FC1CF4BA8D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4" y="4137178"/>
            <a:ext cx="4155266" cy="23373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0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5905499" y="962716"/>
            <a:ext cx="5486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Hématome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Infection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Thrombose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Extravasation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Retrait accidentel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d’air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7" name="Google Shape;23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936" y="3928970"/>
            <a:ext cx="3537324" cy="240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 txBox="1"/>
          <p:nvPr/>
        </p:nvSpPr>
        <p:spPr>
          <a:xfrm>
            <a:off x="284206" y="2436099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</a:pPr>
            <a:r>
              <a:rPr lang="fr-FR" sz="54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LA CIP: Chambre Implantable Percutané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6015175" y="224853"/>
            <a:ext cx="5486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Complications</a:t>
            </a:r>
            <a:endParaRPr sz="4000"/>
          </a:p>
        </p:txBody>
      </p:sp>
      <p:sp>
        <p:nvSpPr>
          <p:cNvPr id="240" name="Google Shape;240;p10"/>
          <p:cNvSpPr txBox="1"/>
          <p:nvPr/>
        </p:nvSpPr>
        <p:spPr>
          <a:xfrm>
            <a:off x="6015175" y="3864751"/>
            <a:ext cx="5486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241" name="Google Shape;241;p10"/>
          <p:cNvSpPr txBox="1"/>
          <p:nvPr/>
        </p:nvSpPr>
        <p:spPr>
          <a:xfrm>
            <a:off x="6015175" y="4568158"/>
            <a:ext cx="59205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des thérapeutiques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de l’aiguille par IDE : geste douloureux, risque infectieux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Pose de la CIP au bloc opératoire sous AG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1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 txBox="1"/>
          <p:nvPr/>
        </p:nvSpPr>
        <p:spPr>
          <a:xfrm>
            <a:off x="5905499" y="843641"/>
            <a:ext cx="5486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Hématome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Infection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Occlusion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Phlébite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Extravasation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Retrait accidentel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d’air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252" y="3928970"/>
            <a:ext cx="3224692" cy="240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 txBox="1"/>
          <p:nvPr/>
        </p:nvSpPr>
        <p:spPr>
          <a:xfrm>
            <a:off x="284206" y="2436099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</a:pPr>
            <a:r>
              <a:rPr lang="fr-FR" sz="54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Piccline : Voie Veineuse Centrale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6015175" y="213404"/>
            <a:ext cx="5486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Complications</a:t>
            </a:r>
            <a:endParaRPr sz="4000"/>
          </a:p>
        </p:txBody>
      </p:sp>
      <p:sp>
        <p:nvSpPr>
          <p:cNvPr id="252" name="Google Shape;252;p11"/>
          <p:cNvSpPr txBox="1"/>
          <p:nvPr/>
        </p:nvSpPr>
        <p:spPr>
          <a:xfrm>
            <a:off x="6015175" y="4196123"/>
            <a:ext cx="5486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253" name="Google Shape;253;p11"/>
          <p:cNvSpPr txBox="1"/>
          <p:nvPr/>
        </p:nvSpPr>
        <p:spPr>
          <a:xfrm>
            <a:off x="6015163" y="4919485"/>
            <a:ext cx="639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des thérapeutiques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médicale radioguidé en salle d’imagerie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2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2"/>
          <p:cNvSpPr txBox="1"/>
          <p:nvPr/>
        </p:nvSpPr>
        <p:spPr>
          <a:xfrm>
            <a:off x="6196325" y="166575"/>
            <a:ext cx="54864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261" name="Google Shape;261;p12"/>
          <p:cNvSpPr txBox="1"/>
          <p:nvPr/>
        </p:nvSpPr>
        <p:spPr>
          <a:xfrm>
            <a:off x="6096000" y="788516"/>
            <a:ext cx="5486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Plicature des tubulures</a:t>
            </a: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: 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du traitement, 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de coagulation de la machine EER (Epuration Extra Rénale)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Ablation inopinée </a:t>
            </a: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saignement important: perte volémique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douleur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</a:pPr>
            <a:r>
              <a:rPr lang="fr-FR" sz="54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Hémoclav/KTD : Voie Veineuse Centrale pour EER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6196325" y="3597922"/>
            <a:ext cx="54864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264" name="Google Shape;264;p12"/>
          <p:cNvSpPr txBox="1"/>
          <p:nvPr/>
        </p:nvSpPr>
        <p:spPr>
          <a:xfrm>
            <a:off x="6096000" y="4250975"/>
            <a:ext cx="6208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Nécessite compression longue (&gt;10-</a:t>
            </a:r>
            <a:r>
              <a:rPr lang="fr-FR" sz="24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 min)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médicale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Perte de temps de thérapie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Coût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200" b="1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Possibilité de mettre l’EER en mode « soin »</a:t>
            </a:r>
            <a:endParaRPr sz="1200"/>
          </a:p>
        </p:txBody>
      </p:sp>
      <p:pic>
        <p:nvPicPr>
          <p:cNvPr id="265" name="Google Shape;265;p12" descr="Une image contenant pièce, chambre d’hôpital, Équipement médical, médical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37" y="3322894"/>
            <a:ext cx="3305636" cy="2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 descr="Une image contenant machine, intérieur, Équipement médical, Appareils électroniques&#10;&#10;Description générée automatiquement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311" y="4838165"/>
            <a:ext cx="1132305" cy="198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ctrTitle"/>
          </p:nvPr>
        </p:nvSpPr>
        <p:spPr>
          <a:xfrm>
            <a:off x="6196325" y="256373"/>
            <a:ext cx="5486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Plusieurs sites</a:t>
            </a:r>
            <a:endParaRPr sz="4000"/>
          </a:p>
        </p:txBody>
      </p:sp>
      <p:pic>
        <p:nvPicPr>
          <p:cNvPr id="273" name="Google Shape;273;p13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 txBox="1"/>
          <p:nvPr/>
        </p:nvSpPr>
        <p:spPr>
          <a:xfrm>
            <a:off x="6196325" y="1427454"/>
            <a:ext cx="5486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275" name="Google Shape;275;p13"/>
          <p:cNvSpPr txBox="1"/>
          <p:nvPr/>
        </p:nvSpPr>
        <p:spPr>
          <a:xfrm>
            <a:off x="6095997" y="1997816"/>
            <a:ext cx="61683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</a:t>
            </a:r>
            <a:r>
              <a:rPr lang="fr-FR" sz="2400" b="1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r/</a:t>
            </a: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Ablation inopinée 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saignement très important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Douleur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Perte du monitorage</a:t>
            </a:r>
            <a:endParaRPr sz="2400"/>
          </a:p>
        </p:txBody>
      </p:sp>
      <p:sp>
        <p:nvSpPr>
          <p:cNvPr id="276" name="Google Shape;276;p13"/>
          <p:cNvSpPr txBox="1"/>
          <p:nvPr/>
        </p:nvSpPr>
        <p:spPr>
          <a:xfrm>
            <a:off x="284207" y="710151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</a:pPr>
            <a:r>
              <a:rPr lang="fr-FR" sz="54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KTA: Cathéter Artériel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6096000" y="857090"/>
            <a:ext cx="5486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Radiale / Fémorale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6196325" y="4240671"/>
            <a:ext cx="5486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279" name="Google Shape;279;p13"/>
          <p:cNvSpPr txBox="1"/>
          <p:nvPr/>
        </p:nvSpPr>
        <p:spPr>
          <a:xfrm>
            <a:off x="5983197" y="4791189"/>
            <a:ext cx="639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Nécessite compression longue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Monitorage TA au brassard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médicale</a:t>
            </a:r>
            <a:endParaRPr sz="2400"/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06" y="1457836"/>
            <a:ext cx="5222785" cy="537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4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1113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6245825" y="224849"/>
            <a:ext cx="54864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288" name="Google Shape;288;p14"/>
          <p:cNvSpPr txBox="1"/>
          <p:nvPr/>
        </p:nvSpPr>
        <p:spPr>
          <a:xfrm>
            <a:off x="6096000" y="1084366"/>
            <a:ext cx="5486400" cy="84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Plicature des canules</a:t>
            </a: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: 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du traitement, 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de désamorçage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Ablation inopinée </a:t>
            </a: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saignement important: perte volémique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ACR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endParaRPr sz="5400" b="1" i="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6161675" y="3822700"/>
            <a:ext cx="56547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Conduite à tenir</a:t>
            </a:r>
            <a:endParaRPr sz="4000"/>
          </a:p>
        </p:txBody>
      </p:sp>
      <p:sp>
        <p:nvSpPr>
          <p:cNvPr id="291" name="Google Shape;291;p14"/>
          <p:cNvSpPr txBox="1"/>
          <p:nvPr/>
        </p:nvSpPr>
        <p:spPr>
          <a:xfrm>
            <a:off x="6061350" y="4538983"/>
            <a:ext cx="639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Clampage au plus vite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Nécessite compression immédiate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Appel du chirurgien en urgence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</a:t>
            </a:r>
            <a:r>
              <a:rPr lang="fr-FR" sz="2400" b="1" i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URGENCE VITALE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-334978" y="-11113"/>
            <a:ext cx="627857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ECMO: ExtraCorporeal Membrane Oxygenation</a:t>
            </a:r>
            <a:endParaRPr/>
          </a:p>
        </p:txBody>
      </p:sp>
      <p:pic>
        <p:nvPicPr>
          <p:cNvPr id="293" name="Google Shape;293;p14" descr="Flèche vers la droite avec un remplissage uni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525" y="5658299"/>
            <a:ext cx="818700" cy="8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655" y="3429000"/>
            <a:ext cx="2399312" cy="319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5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1113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/>
        </p:nvSpPr>
        <p:spPr>
          <a:xfrm>
            <a:off x="6096000" y="4"/>
            <a:ext cx="54864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302" name="Google Shape;302;p15"/>
          <p:cNvSpPr txBox="1"/>
          <p:nvPr/>
        </p:nvSpPr>
        <p:spPr>
          <a:xfrm>
            <a:off x="5943600" y="515100"/>
            <a:ext cx="60537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Plicature de la tubulure: 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du traitement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d’occlusion</a:t>
            </a:r>
            <a:endParaRPr sz="1800"/>
          </a:p>
          <a:p>
            <a:pPr marL="3429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Ablation inopinée :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Saignement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Douleur</a:t>
            </a:r>
            <a:endParaRPr sz="1800"/>
          </a:p>
          <a:p>
            <a:pPr marL="3429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Effets indésirables majeurs:  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Hypotension artérielle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Paralysie diaphragmatique (IOT)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Brèche dure-mérienne (céphalées intense, photophobies, phono</a:t>
            </a:r>
            <a:r>
              <a:rPr lang="fr-F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-photo</a:t>
            </a: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phobies, nausées,,,)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Hématome péridurale &gt; compression médullaire (parésie, paralysie) &gt; IRM en urgence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Méningite (photophobie, raideur de la nuque, fièvre)</a:t>
            </a:r>
            <a:endParaRPr sz="1800"/>
          </a:p>
          <a:p>
            <a:pPr marL="10287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Intoxication aux anesthésiques locaux (crise convulsive, trouble cardiaque)</a:t>
            </a:r>
            <a:endParaRPr sz="1800"/>
          </a:p>
        </p:txBody>
      </p:sp>
      <p:sp>
        <p:nvSpPr>
          <p:cNvPr id="303" name="Google Shape;303;p15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endParaRPr sz="5400" b="1" i="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6096000" y="5682945"/>
            <a:ext cx="5654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305" name="Google Shape;305;p15"/>
          <p:cNvSpPr txBox="1"/>
          <p:nvPr/>
        </p:nvSpPr>
        <p:spPr>
          <a:xfrm>
            <a:off x="6096000" y="6107815"/>
            <a:ext cx="6393907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médicale</a:t>
            </a:r>
            <a:endParaRPr sz="1800"/>
          </a:p>
          <a:p>
            <a:pPr marL="3429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Douleur patient</a:t>
            </a:r>
            <a:endParaRPr sz="1800"/>
          </a:p>
        </p:txBody>
      </p:sp>
      <p:sp>
        <p:nvSpPr>
          <p:cNvPr id="306" name="Google Shape;306;p15"/>
          <p:cNvSpPr txBox="1"/>
          <p:nvPr/>
        </p:nvSpPr>
        <p:spPr>
          <a:xfrm>
            <a:off x="-334978" y="-11113"/>
            <a:ext cx="627857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KT analgésique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Péridurale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Paravertébrale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Sous costale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7" name="Google Shape;307;p15" descr="Une image contenant Équipement médical, médical, soins de santé, intérieur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3991" y="3759842"/>
            <a:ext cx="3077004" cy="234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cf803bd5c7_0_22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400" cy="2305200"/>
          </a:xfrm>
          <a:prstGeom prst="rect">
            <a:avLst/>
          </a:prstGeom>
        </p:spPr>
        <p:txBody>
          <a:bodyPr spcFirstLastPara="1" wrap="square" lIns="0" tIns="274300" rIns="91425" bIns="457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4000" b="1"/>
              <a:t>SURVEILLANCE</a:t>
            </a:r>
            <a:endParaRPr sz="4000" b="1"/>
          </a:p>
        </p:txBody>
      </p:sp>
      <p:sp>
        <p:nvSpPr>
          <p:cNvPr id="314" name="Google Shape;314;g3cf803bd5c7_0_22"/>
          <p:cNvSpPr txBox="1">
            <a:spLocks noGrp="1"/>
          </p:cNvSpPr>
          <p:nvPr>
            <p:ph type="body" idx="2"/>
          </p:nvPr>
        </p:nvSpPr>
        <p:spPr>
          <a:xfrm>
            <a:off x="594350" y="1353277"/>
            <a:ext cx="5401800" cy="47769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2400">
                <a:highlight>
                  <a:schemeClr val="lt1"/>
                </a:highlight>
              </a:rPr>
              <a:t>Point de ponction </a:t>
            </a:r>
            <a:r>
              <a:rPr lang="fr-FR" sz="2400"/>
              <a:t>visible (pansement transparent, propre et occlusif): 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2400" u="sng">
                <a:highlight>
                  <a:schemeClr val="accent3"/>
                </a:highlight>
              </a:rPr>
              <a:t>Surveillance:</a:t>
            </a:r>
            <a:r>
              <a:rPr lang="fr-FR" sz="2400"/>
              <a:t> ecchymose, saignement actif, inflammation, écoulement purulent, douleur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2400" u="sng">
                <a:highlight>
                  <a:schemeClr val="accent3"/>
                </a:highlight>
              </a:rPr>
              <a:t>Causes:</a:t>
            </a:r>
            <a:r>
              <a:rPr lang="fr-FR" sz="2400"/>
              <a:t> extravasation de la perfusion, infection, trajet de veine indurée, veinite, thrombophlébite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2400">
                <a:highlight>
                  <a:srgbClr val="F1C232"/>
                </a:highlight>
              </a:rPr>
              <a:t>réévaluation pluri-quotidienne</a:t>
            </a:r>
            <a:endParaRPr sz="2400"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cf803bd5c7_0_15"/>
          <p:cNvSpPr txBox="1">
            <a:spLocks noGrp="1"/>
          </p:cNvSpPr>
          <p:nvPr>
            <p:ph type="body" idx="1"/>
          </p:nvPr>
        </p:nvSpPr>
        <p:spPr>
          <a:xfrm>
            <a:off x="275950" y="301050"/>
            <a:ext cx="9207300" cy="786900"/>
          </a:xfrm>
          <a:prstGeom prst="rect">
            <a:avLst/>
          </a:prstGeom>
        </p:spPr>
        <p:txBody>
          <a:bodyPr spcFirstLastPara="1" wrap="square" lIns="0" tIns="2743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4000" b="1"/>
              <a:t>COMPLICATIONS &amp; TRAITEMENT</a:t>
            </a:r>
            <a:endParaRPr sz="4000" b="1"/>
          </a:p>
        </p:txBody>
      </p:sp>
      <p:sp>
        <p:nvSpPr>
          <p:cNvPr id="321" name="Google Shape;321;g3cf803bd5c7_0_15"/>
          <p:cNvSpPr txBox="1">
            <a:spLocks noGrp="1"/>
          </p:cNvSpPr>
          <p:nvPr>
            <p:ph type="body" idx="2"/>
          </p:nvPr>
        </p:nvSpPr>
        <p:spPr>
          <a:xfrm>
            <a:off x="5763600" y="3194775"/>
            <a:ext cx="6151200" cy="27792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2400">
                <a:highlight>
                  <a:schemeClr val="accent3"/>
                </a:highlight>
              </a:rPr>
              <a:t>INFECTION: </a:t>
            </a:r>
            <a:r>
              <a:rPr lang="fr-FR" sz="2400"/>
              <a:t>(veinite ou bactériémie)</a:t>
            </a:r>
            <a:endParaRPr sz="2400"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ablation de la voie et mise en culture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pansement alcoolisé si besoin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possible antibiothérapie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fr-FR" sz="2400">
                <a:highlight>
                  <a:schemeClr val="accent3"/>
                </a:highlight>
              </a:rPr>
              <a:t>THROMBOPHLEBITE:</a:t>
            </a:r>
            <a:r>
              <a:rPr lang="fr-FR" sz="2400"/>
              <a:t> </a:t>
            </a:r>
            <a:endParaRPr sz="2400"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ablation de la voie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+/- anticoagulation curative</a:t>
            </a:r>
            <a:endParaRPr sz="2400"/>
          </a:p>
        </p:txBody>
      </p:sp>
      <p:sp>
        <p:nvSpPr>
          <p:cNvPr id="322" name="Google Shape;322;g3cf803bd5c7_0_15"/>
          <p:cNvSpPr txBox="1">
            <a:spLocks noGrp="1"/>
          </p:cNvSpPr>
          <p:nvPr>
            <p:ph type="body" idx="2"/>
          </p:nvPr>
        </p:nvSpPr>
        <p:spPr>
          <a:xfrm>
            <a:off x="275950" y="2444025"/>
            <a:ext cx="5183100" cy="27792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018"/>
              <a:buNone/>
            </a:pPr>
            <a:r>
              <a:rPr lang="fr-FR" sz="2400">
                <a:highlight>
                  <a:schemeClr val="accent3"/>
                </a:highlight>
              </a:rPr>
              <a:t>MÉCANIQUE:</a:t>
            </a:r>
            <a:r>
              <a:rPr lang="fr-FR" sz="2400"/>
              <a:t> 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ecchymose au point de ponction, 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extravasation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pneumothorax: RP systématique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embolie gazeuse</a:t>
            </a:r>
            <a:endParaRPr sz="2400"/>
          </a:p>
          <a:p>
            <a:pPr marL="0" lvl="0" indent="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018"/>
              <a:buNone/>
            </a:pPr>
            <a:r>
              <a:rPr lang="fr-FR" sz="2400">
                <a:highlight>
                  <a:schemeClr val="accent3"/>
                </a:highlight>
              </a:rPr>
              <a:t>HÉMORRAGIE:</a:t>
            </a:r>
            <a:r>
              <a:rPr lang="fr-FR" sz="2400"/>
              <a:t> 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compression 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arrêt des anticoagulants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exploration médicale</a:t>
            </a:r>
            <a:endParaRPr sz="2400"/>
          </a:p>
          <a:p>
            <a:pPr marL="4572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 sz="2400"/>
              <a:t>avis chir si plaie vasculaire</a:t>
            </a:r>
            <a:endParaRPr sz="2400"/>
          </a:p>
        </p:txBody>
      </p:sp>
      <p:sp>
        <p:nvSpPr>
          <p:cNvPr id="323" name="Google Shape;323;g3cf803bd5c7_0_15"/>
          <p:cNvSpPr txBox="1"/>
          <p:nvPr/>
        </p:nvSpPr>
        <p:spPr>
          <a:xfrm>
            <a:off x="381000" y="1750352"/>
            <a:ext cx="1873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highlight>
                  <a:schemeClr val="lt2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Immédiat</a:t>
            </a:r>
            <a:endParaRPr sz="2100">
              <a:solidFill>
                <a:schemeClr val="dk1"/>
              </a:solidFill>
              <a:highlight>
                <a:schemeClr val="lt2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4" name="Google Shape;324;g3cf803bd5c7_0_15"/>
          <p:cNvSpPr txBox="1"/>
          <p:nvPr/>
        </p:nvSpPr>
        <p:spPr>
          <a:xfrm>
            <a:off x="5763600" y="2579175"/>
            <a:ext cx="252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highlight>
                  <a:schemeClr val="lt2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Plus tardif</a:t>
            </a:r>
            <a:endParaRPr sz="2400">
              <a:solidFill>
                <a:schemeClr val="dk1"/>
              </a:solidFill>
              <a:highlight>
                <a:schemeClr val="lt2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>
            <a:spLocks noGrp="1"/>
          </p:cNvSpPr>
          <p:nvPr>
            <p:ph type="title"/>
          </p:nvPr>
        </p:nvSpPr>
        <p:spPr>
          <a:xfrm>
            <a:off x="594360" y="176346"/>
            <a:ext cx="10873740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0" marR="0" lvl="0" indent="-831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AutoNum type="romanUcPeriod" startAt="2"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Sondage et drainage</a:t>
            </a:r>
            <a:endParaRPr sz="4000"/>
          </a:p>
        </p:txBody>
      </p:sp>
      <p:grpSp>
        <p:nvGrpSpPr>
          <p:cNvPr id="331" name="Google Shape;331;p16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332" name="Google Shape;332;p16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35" name="Google Shape;335;p16"/>
          <p:cNvSpPr txBox="1"/>
          <p:nvPr/>
        </p:nvSpPr>
        <p:spPr>
          <a:xfrm>
            <a:off x="7179476" y="1065789"/>
            <a:ext cx="4707127" cy="47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/>
            </a:pPr>
            <a:r>
              <a:rPr lang="fr-FR" sz="24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Digestif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SNG/SNJ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Jéjunostomie/gastrostomie d’alimentation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Iléostomie/colostomie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/>
            </a:pPr>
            <a:r>
              <a:rPr lang="fr-FR" sz="24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Urinaire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Sonde vésicale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/>
            </a:pPr>
            <a:r>
              <a:rPr lang="fr-FR" sz="24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Chirurgical</a:t>
            </a:r>
            <a:endParaRPr/>
          </a:p>
          <a:p>
            <a:pPr marL="800100" marR="0" lvl="1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Drain/Lame/Redon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Programme</a:t>
            </a:r>
            <a:endParaRPr sz="4000"/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1"/>
          </p:nvPr>
        </p:nvSpPr>
        <p:spPr>
          <a:xfrm>
            <a:off x="593725" y="2281238"/>
            <a:ext cx="6788150" cy="370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0" bIns="0" anchor="t" anchorCtr="0">
            <a:normAutofit/>
          </a:bodyPr>
          <a:lstStyle/>
          <a:p>
            <a:pPr marL="283464" marR="0" lvl="0" indent="-28346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Introduction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romanUcPeriod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Abord vasculaire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romanUcPeriod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Sondage et drainage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romanUcPeriod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Précautions</a:t>
            </a:r>
            <a:endParaRPr/>
          </a:p>
          <a:p>
            <a:pPr marL="283464" lvl="0" indent="-283464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Char char="•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Conclusion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1032509" y="3305175"/>
            <a:ext cx="6273165" cy="71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742950" marR="0" lvl="0" indent="-717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AutoNum type="alphaLcParenR"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Digestif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8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1113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8"/>
          <p:cNvSpPr txBox="1"/>
          <p:nvPr/>
        </p:nvSpPr>
        <p:spPr>
          <a:xfrm>
            <a:off x="6196325" y="162399"/>
            <a:ext cx="54864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Objectifs</a:t>
            </a:r>
            <a:endParaRPr sz="4000"/>
          </a:p>
        </p:txBody>
      </p:sp>
      <p:sp>
        <p:nvSpPr>
          <p:cNvPr id="349" name="Google Shape;349;p18"/>
          <p:cNvSpPr txBox="1"/>
          <p:nvPr/>
        </p:nvSpPr>
        <p:spPr>
          <a:xfrm>
            <a:off x="6096000" y="1084366"/>
            <a:ext cx="5486400" cy="84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endParaRPr sz="5400" b="1" i="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6196300" y="2218673"/>
            <a:ext cx="56547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352" name="Google Shape;352;p18"/>
          <p:cNvSpPr txBox="1"/>
          <p:nvPr/>
        </p:nvSpPr>
        <p:spPr>
          <a:xfrm>
            <a:off x="5943601" y="973872"/>
            <a:ext cx="6169844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vidanger les stases gastriques par aspiration douce ou gravité (siphonnage)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administrer une alimentation entérale, une hydratation et des médicaments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-334978" y="-11113"/>
            <a:ext cx="627857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SNG/SNJ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Sonde naso-gastrique ou naso-jéjunale</a:t>
            </a:r>
            <a:endParaRPr/>
          </a:p>
        </p:txBody>
      </p:sp>
      <p:sp>
        <p:nvSpPr>
          <p:cNvPr id="354" name="Google Shape;354;p18"/>
          <p:cNvSpPr txBox="1"/>
          <p:nvPr/>
        </p:nvSpPr>
        <p:spPr>
          <a:xfrm>
            <a:off x="5943600" y="3004104"/>
            <a:ext cx="6169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 r</a:t>
            </a: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etrait du dispositif complet ou partiel :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de nausées/vomissements si SNG de décharge</a:t>
            </a:r>
            <a:endParaRPr/>
          </a:p>
          <a:p>
            <a:pPr marL="10287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d’inhalation si sonde d’alimentation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6112175" y="4274952"/>
            <a:ext cx="565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356" name="Google Shape;356;p18"/>
          <p:cNvSpPr txBox="1"/>
          <p:nvPr/>
        </p:nvSpPr>
        <p:spPr>
          <a:xfrm>
            <a:off x="5943599" y="4924716"/>
            <a:ext cx="6393907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par l’IDE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Drainage Respiratoire manuel par Kiné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+/- Radiographie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+/- Mise sous antibiothérapie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Char char="-"/>
            </a:pPr>
            <a:r>
              <a:rPr lang="fr-FR" sz="18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+/- Intubation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endParaRPr sz="18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57" name="Google Shape;35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488" y="3405207"/>
            <a:ext cx="4548010" cy="335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9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1113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9"/>
          <p:cNvSpPr txBox="1"/>
          <p:nvPr/>
        </p:nvSpPr>
        <p:spPr>
          <a:xfrm>
            <a:off x="6096000" y="1084366"/>
            <a:ext cx="5486400" cy="84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endParaRPr sz="5400" b="1" i="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6095988" y="380997"/>
            <a:ext cx="5654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367" name="Google Shape;367;p19"/>
          <p:cNvSpPr txBox="1"/>
          <p:nvPr/>
        </p:nvSpPr>
        <p:spPr>
          <a:xfrm>
            <a:off x="-334978" y="-11113"/>
            <a:ext cx="627857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Jéjunostomie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Gastrostomie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D’alimentation</a:t>
            </a:r>
            <a:endParaRPr/>
          </a:p>
        </p:txBody>
      </p:sp>
      <p:sp>
        <p:nvSpPr>
          <p:cNvPr id="368" name="Google Shape;368;p19"/>
          <p:cNvSpPr txBox="1"/>
          <p:nvPr/>
        </p:nvSpPr>
        <p:spPr>
          <a:xfrm>
            <a:off x="5838412" y="1281548"/>
            <a:ext cx="6169844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Retrait inopiné: douleurs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Occlusion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6096000" y="2845450"/>
            <a:ext cx="5654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370" name="Google Shape;370;p19"/>
          <p:cNvSpPr txBox="1"/>
          <p:nvPr/>
        </p:nvSpPr>
        <p:spPr>
          <a:xfrm>
            <a:off x="5943600" y="3654427"/>
            <a:ext cx="6393907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par chirurgien au bloc opératoire sous AG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Retard d’alimentation entérale avec risque de dénutrition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d’administration médicamenteuse</a:t>
            </a:r>
            <a:endParaRPr sz="2400"/>
          </a:p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endParaRPr sz="18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1" name="Google Shape;3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807" y="3066591"/>
            <a:ext cx="4887007" cy="30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0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93" y="20238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0"/>
          <p:cNvSpPr txBox="1"/>
          <p:nvPr/>
        </p:nvSpPr>
        <p:spPr>
          <a:xfrm>
            <a:off x="6096000" y="1084366"/>
            <a:ext cx="5486400" cy="84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endParaRPr sz="5400" b="1" i="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6096000" y="659471"/>
            <a:ext cx="5654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Risques</a:t>
            </a:r>
            <a:endParaRPr sz="4000"/>
          </a:p>
        </p:txBody>
      </p:sp>
      <p:sp>
        <p:nvSpPr>
          <p:cNvPr id="381" name="Google Shape;381;p20"/>
          <p:cNvSpPr txBox="1"/>
          <p:nvPr/>
        </p:nvSpPr>
        <p:spPr>
          <a:xfrm>
            <a:off x="112173" y="316043"/>
            <a:ext cx="556685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Stomies: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Iléostomie/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colostomie</a:t>
            </a:r>
            <a:endParaRPr/>
          </a:p>
        </p:txBody>
      </p:sp>
      <p:sp>
        <p:nvSpPr>
          <p:cNvPr id="382" name="Google Shape;382;p20"/>
          <p:cNvSpPr txBox="1"/>
          <p:nvPr/>
        </p:nvSpPr>
        <p:spPr>
          <a:xfrm>
            <a:off x="5838412" y="1281548"/>
            <a:ext cx="6169844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Retrait inopiné de la poche : </a:t>
            </a:r>
            <a:endParaRPr sz="2400"/>
          </a:p>
          <a:p>
            <a:pPr marL="10287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fr-FR"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souillure du patient, </a:t>
            </a:r>
            <a:endParaRPr sz="2400"/>
          </a:p>
          <a:p>
            <a:pPr marL="10287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fr-FR"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 ses pansements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3" name="Google Shape;383;p20"/>
          <p:cNvSpPr txBox="1"/>
          <p:nvPr/>
        </p:nvSpPr>
        <p:spPr>
          <a:xfrm>
            <a:off x="6096000" y="2610578"/>
            <a:ext cx="5654668" cy="84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384" name="Google Shape;384;p20"/>
          <p:cNvSpPr txBox="1"/>
          <p:nvPr/>
        </p:nvSpPr>
        <p:spPr>
          <a:xfrm>
            <a:off x="5943600" y="3654427"/>
            <a:ext cx="6393907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d’altération cutanée 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d’altération de l’image de soi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Réfection des soins de stomie par IDE</a:t>
            </a:r>
            <a:endParaRPr sz="2400"/>
          </a:p>
        </p:txBody>
      </p:sp>
      <p:pic>
        <p:nvPicPr>
          <p:cNvPr id="385" name="Google Shape;385;p20" descr="Une image contenant Chair, join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655" y="3286673"/>
            <a:ext cx="3057952" cy="198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"/>
          <p:cNvSpPr txBox="1">
            <a:spLocks noGrp="1"/>
          </p:cNvSpPr>
          <p:nvPr>
            <p:ph type="title"/>
          </p:nvPr>
        </p:nvSpPr>
        <p:spPr>
          <a:xfrm>
            <a:off x="1032509" y="3305175"/>
            <a:ext cx="6273165" cy="71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AutoNum type="alphaLcParenR" startAt="2"/>
            </a:pPr>
            <a:r>
              <a:rPr lang="fr-FR"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Urinaire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2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93" y="20238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2"/>
          <p:cNvSpPr txBox="1"/>
          <p:nvPr/>
        </p:nvSpPr>
        <p:spPr>
          <a:xfrm>
            <a:off x="6096000" y="1084366"/>
            <a:ext cx="5486400" cy="84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9" name="Google Shape;399;p22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endParaRPr sz="5400" b="1" i="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00" name="Google Shape;400;p22"/>
          <p:cNvSpPr txBox="1"/>
          <p:nvPr/>
        </p:nvSpPr>
        <p:spPr>
          <a:xfrm>
            <a:off x="6095988" y="316047"/>
            <a:ext cx="5654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Complications</a:t>
            </a:r>
            <a:endParaRPr sz="4000"/>
          </a:p>
        </p:txBody>
      </p:sp>
      <p:sp>
        <p:nvSpPr>
          <p:cNvPr id="401" name="Google Shape;401;p22"/>
          <p:cNvSpPr txBox="1"/>
          <p:nvPr/>
        </p:nvSpPr>
        <p:spPr>
          <a:xfrm>
            <a:off x="112173" y="316043"/>
            <a:ext cx="55668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Sonde vésicale</a:t>
            </a:r>
            <a:endParaRPr/>
          </a:p>
        </p:txBody>
      </p:sp>
      <p:sp>
        <p:nvSpPr>
          <p:cNvPr id="402" name="Google Shape;402;p22"/>
          <p:cNvSpPr txBox="1"/>
          <p:nvPr/>
        </p:nvSpPr>
        <p:spPr>
          <a:xfrm>
            <a:off x="5981307" y="1084375"/>
            <a:ext cx="6169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infection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Occlusion sur obstacle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Plicature:</a:t>
            </a:r>
            <a:endParaRPr sz="2400"/>
          </a:p>
          <a:p>
            <a:pPr marL="10287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fr-FR"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Rétention urinaire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Arrachage</a:t>
            </a:r>
            <a:endParaRPr sz="2400"/>
          </a:p>
          <a:p>
            <a:pPr marL="10287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fr-FR"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de lésion urètre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endParaRPr sz="24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6096000" y="3924775"/>
            <a:ext cx="5654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404" name="Google Shape;404;p22"/>
          <p:cNvSpPr txBox="1"/>
          <p:nvPr/>
        </p:nvSpPr>
        <p:spPr>
          <a:xfrm>
            <a:off x="5981295" y="4748825"/>
            <a:ext cx="639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Douleur 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Hématurie (lavages vésicaux)</a:t>
            </a:r>
            <a:endParaRPr sz="240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par IDE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endParaRPr sz="18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endParaRPr sz="1800" b="1" i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05" name="Google Shape;405;p22" descr="Une image contenant écriture manuscrite, aiguille, intérieur&#10;&#10;Description générée automatiquement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52" y="2356699"/>
            <a:ext cx="4459006" cy="2974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"/>
          <p:cNvSpPr txBox="1">
            <a:spLocks noGrp="1"/>
          </p:cNvSpPr>
          <p:nvPr>
            <p:ph type="title"/>
          </p:nvPr>
        </p:nvSpPr>
        <p:spPr>
          <a:xfrm>
            <a:off x="1032509" y="3305175"/>
            <a:ext cx="6273165" cy="71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742950" marR="0" lvl="0" indent="-717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AutoNum type="alphaLcParenR" startAt="3"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Chirurgical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24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4"/>
          <p:cNvSpPr txBox="1"/>
          <p:nvPr/>
        </p:nvSpPr>
        <p:spPr>
          <a:xfrm>
            <a:off x="6011850" y="960068"/>
            <a:ext cx="5486400" cy="46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9" name="Google Shape;419;p24"/>
          <p:cNvSpPr txBox="1"/>
          <p:nvPr/>
        </p:nvSpPr>
        <p:spPr>
          <a:xfrm>
            <a:off x="291101" y="2026745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endParaRPr sz="5400" b="1" i="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20" name="Google Shape;420;p24"/>
          <p:cNvSpPr txBox="1"/>
          <p:nvPr/>
        </p:nvSpPr>
        <p:spPr>
          <a:xfrm>
            <a:off x="6095988" y="380997"/>
            <a:ext cx="56547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Complications</a:t>
            </a:r>
            <a:endParaRPr sz="4000"/>
          </a:p>
        </p:txBody>
      </p:sp>
      <p:sp>
        <p:nvSpPr>
          <p:cNvPr id="421" name="Google Shape;421;p24"/>
          <p:cNvSpPr txBox="1"/>
          <p:nvPr/>
        </p:nvSpPr>
        <p:spPr>
          <a:xfrm>
            <a:off x="861900" y="545787"/>
            <a:ext cx="408118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Drain/Lame/Redon</a:t>
            </a:r>
            <a:endParaRPr/>
          </a:p>
        </p:txBody>
      </p:sp>
      <p:sp>
        <p:nvSpPr>
          <p:cNvPr id="422" name="Google Shape;422;p24"/>
          <p:cNvSpPr txBox="1"/>
          <p:nvPr/>
        </p:nvSpPr>
        <p:spPr>
          <a:xfrm>
            <a:off x="5981307" y="1051178"/>
            <a:ext cx="6169844" cy="42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dirty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infection</a:t>
            </a:r>
            <a:endParaRPr sz="2400" dirty="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dirty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Hématome si obstruction</a:t>
            </a:r>
            <a:endParaRPr sz="2400" dirty="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dirty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Arrachage</a:t>
            </a:r>
            <a:endParaRPr sz="2400" dirty="0"/>
          </a:p>
        </p:txBody>
      </p:sp>
      <p:sp>
        <p:nvSpPr>
          <p:cNvPr id="423" name="Google Shape;423;p24"/>
          <p:cNvSpPr txBox="1"/>
          <p:nvPr/>
        </p:nvSpPr>
        <p:spPr>
          <a:xfrm>
            <a:off x="6095988" y="2486977"/>
            <a:ext cx="56547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424" name="Google Shape;424;p24"/>
          <p:cNvSpPr txBox="1"/>
          <p:nvPr/>
        </p:nvSpPr>
        <p:spPr>
          <a:xfrm>
            <a:off x="5981307" y="3216600"/>
            <a:ext cx="639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dirty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Douleur </a:t>
            </a:r>
            <a:endParaRPr sz="2400" dirty="0"/>
          </a:p>
          <a:p>
            <a:pPr marL="3429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dirty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Avis chirurgical et +/- bloc opératoire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endParaRPr sz="1800" b="1" i="0" dirty="0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Arial"/>
              <a:buNone/>
            </a:pPr>
            <a:r>
              <a:rPr lang="fr-FR" sz="3000" b="1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</a:t>
            </a:r>
            <a:r>
              <a:rPr lang="fr-FR" sz="3000" b="1" i="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igilance</a:t>
            </a:r>
          </a:p>
          <a:p>
            <a:pPr marL="5715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Tx/>
              <a:buChar char="-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 déclive</a:t>
            </a:r>
          </a:p>
          <a:p>
            <a:pPr marL="5715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800"/>
              <a:buFontTx/>
              <a:buChar char="-"/>
            </a:pPr>
            <a:r>
              <a:rPr lang="fr-FR" sz="2400" b="1" i="0" dirty="0">
                <a:solidFill>
                  <a:schemeClr val="tx2">
                    <a:lumMod val="75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 jamais cla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mper sans indication</a:t>
            </a:r>
            <a:endParaRPr sz="2400" b="1" i="0" dirty="0">
              <a:solidFill>
                <a:schemeClr val="tx2">
                  <a:lumMod val="75000"/>
                </a:schemeClr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25" name="Google Shape;42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3692" y="5122643"/>
            <a:ext cx="2444708" cy="162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4816" y="2578569"/>
            <a:ext cx="2566638" cy="192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107" y="2578569"/>
            <a:ext cx="2267909" cy="190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5"/>
          <p:cNvSpPr txBox="1">
            <a:spLocks noGrp="1"/>
          </p:cNvSpPr>
          <p:nvPr>
            <p:ph type="title"/>
          </p:nvPr>
        </p:nvSpPr>
        <p:spPr>
          <a:xfrm>
            <a:off x="594360" y="176346"/>
            <a:ext cx="10873740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0" marR="0" lvl="0" indent="-831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AutoNum type="romanUcPeriod" startAt="3"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Précautions</a:t>
            </a:r>
            <a:endParaRPr sz="4000"/>
          </a:p>
        </p:txBody>
      </p:sp>
      <p:grpSp>
        <p:nvGrpSpPr>
          <p:cNvPr id="434" name="Google Shape;434;p25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435" name="Google Shape;435;p25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38" name="Google Shape;438;p25"/>
          <p:cNvSpPr txBox="1"/>
          <p:nvPr/>
        </p:nvSpPr>
        <p:spPr>
          <a:xfrm>
            <a:off x="5452383" y="218416"/>
            <a:ext cx="6214500" cy="5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/>
            </a:pPr>
            <a:r>
              <a:rPr lang="fr-FR" sz="1800" b="1" i="0" dirty="0">
                <a:solidFill>
                  <a:srgbClr val="5D7C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Transmissions interprofessionnelles: 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État du patient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Précautions particulières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Avis sur la faisabilité</a:t>
            </a:r>
            <a:endParaRPr sz="1800" b="1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endParaRPr sz="1800" b="1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 startAt="2"/>
            </a:pPr>
            <a:r>
              <a:rPr lang="fr-FR" sz="1800" b="1" i="0" dirty="0">
                <a:solidFill>
                  <a:srgbClr val="5D7C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Identification de l’équipement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Type de matériel</a:t>
            </a:r>
            <a:endParaRPr sz="1800" b="1" dirty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Site</a:t>
            </a:r>
            <a:endParaRPr sz="1800" b="1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Multiplicité</a:t>
            </a:r>
            <a:endParaRPr sz="1800" b="1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Type </a:t>
            </a:r>
            <a:endParaRPr sz="1800" b="1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200150" marR="0" lvl="1" indent="-736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"/>
              <a:buFont typeface="Franklin Gothic"/>
              <a:buNone/>
            </a:pPr>
            <a:endParaRPr sz="1800" b="1" i="0" u="none" strike="noStrike" cap="none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 startAt="3"/>
            </a:pPr>
            <a:r>
              <a:rPr lang="fr-FR" sz="1800" b="1" dirty="0">
                <a:solidFill>
                  <a:srgbClr val="5D7C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Maîtrise</a:t>
            </a:r>
            <a:r>
              <a:rPr lang="fr-FR" sz="1800" b="1" i="0" dirty="0">
                <a:solidFill>
                  <a:srgbClr val="5D7C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de l’environnement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Adaptabilité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Pertinence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Optimisation et réorganisation de l’espace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endParaRPr sz="1800" b="1" i="0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 startAt="4"/>
            </a:pPr>
            <a:r>
              <a:rPr lang="fr-FR" sz="1800" b="1" i="0" dirty="0">
                <a:solidFill>
                  <a:srgbClr val="5D7C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Surveillance pendant le soin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Cheminement des tubulures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Obstacles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Anormalités</a:t>
            </a:r>
            <a:endParaRPr sz="1800" dirty="0"/>
          </a:p>
          <a:p>
            <a:pPr marL="742950" marR="0" lvl="0" indent="-590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</a:pPr>
            <a:endParaRPr sz="1800" b="1" i="0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 startAt="4"/>
            </a:pPr>
            <a:r>
              <a:rPr lang="fr-FR" sz="1800" b="1" i="0" dirty="0">
                <a:solidFill>
                  <a:srgbClr val="5D7C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Alerte</a:t>
            </a:r>
            <a:endParaRPr sz="18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</a:pPr>
            <a:r>
              <a:rPr lang="fr-FR" sz="1800" b="1" i="0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Donner l’alerte si anomalie quelconque</a:t>
            </a:r>
            <a:endParaRPr sz="1800" b="1" i="0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6"/>
          <p:cNvSpPr txBox="1">
            <a:spLocks noGrp="1"/>
          </p:cNvSpPr>
          <p:nvPr>
            <p:ph type="title"/>
          </p:nvPr>
        </p:nvSpPr>
        <p:spPr>
          <a:xfrm>
            <a:off x="90706" y="479974"/>
            <a:ext cx="35733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fr-FR" sz="4000"/>
              <a:t>Mobilisations</a:t>
            </a:r>
            <a:endParaRPr sz="4000"/>
          </a:p>
        </p:txBody>
      </p:sp>
      <p:pic>
        <p:nvPicPr>
          <p:cNvPr id="444" name="Google Shape;4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5531" y="3812338"/>
            <a:ext cx="3828620" cy="28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" y="2633551"/>
            <a:ext cx="2565896" cy="341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2449" y="366330"/>
            <a:ext cx="2475191" cy="330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0809" y="366330"/>
            <a:ext cx="2475191" cy="330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3116" y="366330"/>
            <a:ext cx="2481287" cy="330431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6"/>
          <p:cNvSpPr txBox="1"/>
          <p:nvPr/>
        </p:nvSpPr>
        <p:spPr>
          <a:xfrm>
            <a:off x="3101394" y="4111590"/>
            <a:ext cx="51630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Tout est possible </a:t>
            </a:r>
            <a:endParaRPr sz="3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(ou presque) 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3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Libre Franklin"/>
                <a:sym typeface="Libre Franklin"/>
              </a:rPr>
              <a:t>À condition d’anticiper et de travailler en équipe</a:t>
            </a: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594350" y="1263551"/>
            <a:ext cx="108738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Introduction</a:t>
            </a:r>
            <a:endParaRPr sz="4000"/>
          </a:p>
        </p:txBody>
      </p:sp>
      <p:grpSp>
        <p:nvGrpSpPr>
          <p:cNvPr id="146" name="Google Shape;146;p3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147" name="Google Shape;147;p3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0" name="Google Shape;150;p3"/>
          <p:cNvSpPr txBox="1"/>
          <p:nvPr/>
        </p:nvSpPr>
        <p:spPr>
          <a:xfrm>
            <a:off x="1069650" y="2357401"/>
            <a:ext cx="105861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Risque infectieux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majeur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 dispositifs invasifs : règles d’hygiène strictes :  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protocole strict de réfection des pansements et des changements de tubulures,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pansement propre et occlusif, manipulation des 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robinets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avec des compresses 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alcoolisées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protecteurs sur les 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rampes de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robinets et les connexions,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matériel </a:t>
            </a:r>
            <a:r>
              <a:rPr lang="fr-FR" sz="4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précieux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pour les différentes thérapies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3"/>
          <p:cNvSpPr/>
          <p:nvPr/>
        </p:nvSpPr>
        <p:spPr>
          <a:xfrm>
            <a:off x="5967300" y="4671625"/>
            <a:ext cx="395400" cy="3420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069650" y="4326875"/>
            <a:ext cx="105861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Multiplication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des dispositifs         </a:t>
            </a:r>
            <a:r>
              <a:rPr lang="fr-FR" sz="4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complexité</a:t>
            </a: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 mobilisation du patient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"/>
          <p:cNvSpPr txBox="1">
            <a:spLocks noGrp="1"/>
          </p:cNvSpPr>
          <p:nvPr>
            <p:ph type="title"/>
          </p:nvPr>
        </p:nvSpPr>
        <p:spPr>
          <a:xfrm>
            <a:off x="594360" y="262896"/>
            <a:ext cx="108738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Conclusion</a:t>
            </a:r>
            <a:endParaRPr sz="4000"/>
          </a:p>
        </p:txBody>
      </p:sp>
      <p:grpSp>
        <p:nvGrpSpPr>
          <p:cNvPr id="456" name="Google Shape;456;p27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457" name="Google Shape;457;p27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60" name="Google Shape;460;p27"/>
          <p:cNvSpPr txBox="1"/>
          <p:nvPr/>
        </p:nvSpPr>
        <p:spPr>
          <a:xfrm>
            <a:off x="1549375" y="2286000"/>
            <a:ext cx="896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Collaboration et Organisation de soin</a:t>
            </a:r>
            <a:endParaRPr sz="1000"/>
          </a:p>
        </p:txBody>
      </p:sp>
      <p:pic>
        <p:nvPicPr>
          <p:cNvPr id="461" name="Google Shape;4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657" y="3157350"/>
            <a:ext cx="3609145" cy="360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6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Merci</a:t>
            </a:r>
            <a:endParaRPr/>
          </a:p>
        </p:txBody>
      </p:sp>
      <p:sp>
        <p:nvSpPr>
          <p:cNvPr id="468" name="Google Shape;468;p28"/>
          <p:cNvSpPr txBox="1">
            <a:spLocks noGrp="1"/>
          </p:cNvSpPr>
          <p:nvPr>
            <p:ph type="body" idx="1"/>
          </p:nvPr>
        </p:nvSpPr>
        <p:spPr>
          <a:xfrm>
            <a:off x="6277405" y="5857243"/>
            <a:ext cx="5486400" cy="87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Anaïs Urbain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 réanimation Magellan</a:t>
            </a:r>
            <a:endParaRPr/>
          </a:p>
        </p:txBody>
      </p:sp>
      <p:pic>
        <p:nvPicPr>
          <p:cNvPr id="469" name="Google Shape;46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161" y="2437491"/>
            <a:ext cx="5599677" cy="253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594360" y="176346"/>
            <a:ext cx="10873740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0" marR="0" lvl="0" indent="-831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AutoNum type="romanUcPeriod"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Abord vasculaire</a:t>
            </a:r>
            <a:endParaRPr sz="4000"/>
          </a:p>
        </p:txBody>
      </p:sp>
      <p:grpSp>
        <p:nvGrpSpPr>
          <p:cNvPr id="159" name="Google Shape;159;p4"/>
          <p:cNvGrpSpPr/>
          <p:nvPr/>
        </p:nvGrpSpPr>
        <p:grpSpPr>
          <a:xfrm rot="5400000" flipH="1">
            <a:off x="-1" y="3900133"/>
            <a:ext cx="2959226" cy="2959226"/>
            <a:chOff x="0" y="12289"/>
            <a:chExt cx="3550" cy="3551"/>
          </a:xfrm>
        </p:grpSpPr>
        <p:sp>
          <p:nvSpPr>
            <p:cNvPr id="160" name="Google Shape;160;p4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3" name="Google Shape;163;p4"/>
          <p:cNvSpPr txBox="1"/>
          <p:nvPr/>
        </p:nvSpPr>
        <p:spPr>
          <a:xfrm>
            <a:off x="6254744" y="176346"/>
            <a:ext cx="5455500" cy="674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/>
            </a:pPr>
            <a:r>
              <a:rPr lang="fr-FR" sz="24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Abord périphérique: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VVP: Voie Veineuse Périphérique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Midline: Voie Veineuse Profonde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Franklin Gothic"/>
              <a:buAutoNum type="alphaLcParenR"/>
            </a:pPr>
            <a:r>
              <a:rPr lang="fr-FR" sz="2400" b="1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Abord central: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VVC: Voie Veineuse Centrale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CIP: Chambre Implantable Percutanée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Piccline : Voie Veineuse Centrale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Hémoclave/KTD : Voie Veineuse Centrale pour dialyse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KTA: Cathéter Artériel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ECMO: ExtraCorporeal Membrane Oxygenation</a:t>
            </a:r>
            <a:endParaRPr sz="1800" b="1" i="0" u="none" strike="noStrike" cap="none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1800"/>
              <a:buFont typeface="Libre Franklin"/>
              <a:buChar char="-"/>
            </a:pPr>
            <a:r>
              <a:rPr lang="fr-FR" sz="18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KT analgésique : Péridurale/Paravertébrale/Sous costale</a:t>
            </a:r>
            <a:endParaRPr/>
          </a:p>
          <a:p>
            <a:pPr marL="742950" marR="0" lvl="1" indent="-13335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</a:pPr>
            <a:endParaRPr sz="2400" b="1" i="0" u="none" strike="noStrike" cap="none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875453" y="2489661"/>
            <a:ext cx="5379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u="sng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Objectifs et intérêts: </a:t>
            </a:r>
            <a:endParaRPr sz="2400"/>
          </a:p>
          <a:p>
            <a:pPr marL="2857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-"/>
            </a:pPr>
            <a:r>
              <a:rPr lang="fr-FR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Administrer des thérapeutiques (VVP/VVC)</a:t>
            </a:r>
            <a:endParaRPr sz="2400"/>
          </a:p>
          <a:p>
            <a:pPr marL="2857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-"/>
            </a:pPr>
            <a:r>
              <a:rPr lang="fr-FR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Surveiller/monitorer le patient (KTA)</a:t>
            </a:r>
            <a:endParaRPr sz="2400"/>
          </a:p>
          <a:p>
            <a:pPr marL="2857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-"/>
            </a:pPr>
            <a:r>
              <a:rPr lang="fr-FR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Suppléer des organes (ECMO/EER sur Hémoclav)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cf803bd5c7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749" y="194790"/>
            <a:ext cx="6968969" cy="6259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cf803bd5c7_0_3"/>
          <p:cNvSpPr txBox="1"/>
          <p:nvPr/>
        </p:nvSpPr>
        <p:spPr>
          <a:xfrm>
            <a:off x="4710936" y="6304032"/>
            <a:ext cx="514059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Tableau extrait du site de la SFAR</a:t>
            </a: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1032509" y="3305175"/>
            <a:ext cx="6273165" cy="71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742950" marR="0" lvl="0" indent="-717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AutoNum type="alphaLcParenR"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Abord Périphérique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ctrTitle"/>
          </p:nvPr>
        </p:nvSpPr>
        <p:spPr>
          <a:xfrm>
            <a:off x="6196325" y="273946"/>
            <a:ext cx="54864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Complications</a:t>
            </a:r>
            <a:endParaRPr sz="4000"/>
          </a:p>
        </p:txBody>
      </p:sp>
      <p:pic>
        <p:nvPicPr>
          <p:cNvPr id="185" name="Google Shape;185;p6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6196318" y="893989"/>
            <a:ext cx="5486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Hématomes/Saignement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Veinite</a:t>
            </a:r>
            <a:endParaRPr sz="2400" b="1" i="0" u="none" strike="noStrike" cap="none">
              <a:solidFill>
                <a:srgbClr val="5D7C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Extravasation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6196325" y="4094546"/>
            <a:ext cx="54864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188" name="Google Shape;188;p6"/>
          <p:cNvSpPr txBox="1"/>
          <p:nvPr/>
        </p:nvSpPr>
        <p:spPr>
          <a:xfrm>
            <a:off x="6196318" y="4719014"/>
            <a:ext cx="3578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Temps de compression</a:t>
            </a:r>
            <a:endParaRPr sz="2400"/>
          </a:p>
          <a:p>
            <a:pPr marL="3429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des thérapeutiques</a:t>
            </a:r>
            <a:endParaRPr sz="2400"/>
          </a:p>
          <a:p>
            <a:pPr marL="3429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VVP par IDE</a:t>
            </a:r>
            <a:endParaRPr sz="2400"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133" y="1508775"/>
            <a:ext cx="1494135" cy="248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883" y="2044799"/>
            <a:ext cx="1340847" cy="174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 descr="Une image contenant personne, Équipement médical, médical, veine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4721" y="4621654"/>
            <a:ext cx="2193625" cy="164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481" y="3206609"/>
            <a:ext cx="3890935" cy="2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284207" y="1508783"/>
            <a:ext cx="5222784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</a:pPr>
            <a:r>
              <a:rPr lang="fr-FR" sz="54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La VVP: Voie Veineuse Périphérique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ctrTitle"/>
          </p:nvPr>
        </p:nvSpPr>
        <p:spPr>
          <a:xfrm>
            <a:off x="6196325" y="213396"/>
            <a:ext cx="54864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Complications</a:t>
            </a:r>
            <a:endParaRPr sz="4000"/>
          </a:p>
        </p:txBody>
      </p:sp>
      <p:pic>
        <p:nvPicPr>
          <p:cNvPr id="200" name="Google Shape;200;p7" descr="gros plan du grain de boi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688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6196318" y="924664"/>
            <a:ext cx="5486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Embolie gazeuse si entrée d’air</a:t>
            </a:r>
            <a:endParaRPr/>
          </a:p>
          <a:p>
            <a:pPr marL="3429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Hématome</a:t>
            </a:r>
            <a:endParaRPr/>
          </a:p>
          <a:p>
            <a:pPr marL="3429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Infection</a:t>
            </a:r>
            <a:endParaRPr/>
          </a:p>
          <a:p>
            <a:pPr marL="3429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/>
              <a:t>Thrombose</a:t>
            </a:r>
            <a:endParaRPr/>
          </a:p>
          <a:p>
            <a:pPr marL="3429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Extravasation</a:t>
            </a:r>
            <a:endParaRPr/>
          </a:p>
          <a:p>
            <a:pPr marL="3429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b="1" i="0" u="none" strike="noStrike" cap="none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Retrait accidentel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6196325" y="4181971"/>
            <a:ext cx="54864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fr-FR" sz="4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Conséquences</a:t>
            </a:r>
            <a:endParaRPr sz="4000"/>
          </a:p>
        </p:txBody>
      </p:sp>
      <p:sp>
        <p:nvSpPr>
          <p:cNvPr id="203" name="Google Shape;203;p7"/>
          <p:cNvSpPr txBox="1"/>
          <p:nvPr/>
        </p:nvSpPr>
        <p:spPr>
          <a:xfrm>
            <a:off x="6196327" y="4846164"/>
            <a:ext cx="5486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Interruption des thérapeutiques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-"/>
            </a:pPr>
            <a:r>
              <a:rPr lang="fr-FR" sz="2400" b="1" i="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Repose médicale sous échographie en chambre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034" y="90207"/>
            <a:ext cx="4047093" cy="1434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151293" y="2039872"/>
            <a:ext cx="5559393" cy="8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</a:pPr>
            <a:r>
              <a:rPr lang="fr-FR" sz="54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Midline: Voie Veineuse Profonde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600C31-3011-A4AF-65C2-3064F7C0D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76" y="3429000"/>
            <a:ext cx="5535648" cy="2993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1032509" y="3305175"/>
            <a:ext cx="6273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742950" marR="0" lvl="0" indent="-717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AutoNum type="alphaLcParenR" startAt="2"/>
            </a:pPr>
            <a:r>
              <a:rPr lang="fr-FR" sz="4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Abord Central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Microsoft Office PowerPoint</Application>
  <PresentationFormat>Grand écran</PresentationFormat>
  <Paragraphs>321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Libre Franklin</vt:lpstr>
      <vt:lpstr>Calibri</vt:lpstr>
      <vt:lpstr>Arial</vt:lpstr>
      <vt:lpstr>Franklin Gothic</vt:lpstr>
      <vt:lpstr>Personnalisé</vt:lpstr>
      <vt:lpstr>Cathétérisme et Sondage</vt:lpstr>
      <vt:lpstr>Programme</vt:lpstr>
      <vt:lpstr>Introduction</vt:lpstr>
      <vt:lpstr>Abord vasculaire</vt:lpstr>
      <vt:lpstr>Présentation PowerPoint</vt:lpstr>
      <vt:lpstr>Abord Périphérique</vt:lpstr>
      <vt:lpstr>Complications</vt:lpstr>
      <vt:lpstr>Complications</vt:lpstr>
      <vt:lpstr>Abord Central</vt:lpstr>
      <vt:lpstr>Plusieurs sites</vt:lpstr>
      <vt:lpstr>Présentation PowerPoint</vt:lpstr>
      <vt:lpstr>Présentation PowerPoint</vt:lpstr>
      <vt:lpstr>Présentation PowerPoint</vt:lpstr>
      <vt:lpstr>Plusieurs sites</vt:lpstr>
      <vt:lpstr>Présentation PowerPoint</vt:lpstr>
      <vt:lpstr>Présentation PowerPoint</vt:lpstr>
      <vt:lpstr>Présentation PowerPoint</vt:lpstr>
      <vt:lpstr>Présentation PowerPoint</vt:lpstr>
      <vt:lpstr>Sondage et drainage</vt:lpstr>
      <vt:lpstr>Digestif</vt:lpstr>
      <vt:lpstr>Présentation PowerPoint</vt:lpstr>
      <vt:lpstr>Présentation PowerPoint</vt:lpstr>
      <vt:lpstr>Présentation PowerPoint</vt:lpstr>
      <vt:lpstr>Urinaire</vt:lpstr>
      <vt:lpstr>Présentation PowerPoint</vt:lpstr>
      <vt:lpstr>Chirurgical</vt:lpstr>
      <vt:lpstr>Présentation PowerPoint</vt:lpstr>
      <vt:lpstr>Précautions</vt:lpstr>
      <vt:lpstr>Mobilisations</vt:lpstr>
      <vt:lpstr>Conclusion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Cathétérisme et Sondage</dc:title>
  <dc:creator>Alexandre Urbain</dc:creator>
  <cp:lastModifiedBy>OUATTARA Alexandre</cp:lastModifiedBy>
  <cp:revision>4</cp:revision>
  <dcterms:created xsi:type="dcterms:W3CDTF">2024-05-20T10:40:27Z</dcterms:created>
  <dcterms:modified xsi:type="dcterms:W3CDTF">2026-03-17T15:27:40Z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