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3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5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698" y="279949"/>
            <a:ext cx="19656702" cy="1702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5243" y="3619667"/>
            <a:ext cx="9086215" cy="4556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9855" y="3187913"/>
            <a:ext cx="12605385" cy="1483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50" dirty="0"/>
              <a:t>Le</a:t>
            </a:r>
            <a:r>
              <a:rPr sz="9550" spc="-575" dirty="0"/>
              <a:t> </a:t>
            </a:r>
            <a:r>
              <a:rPr sz="9550" spc="-150" dirty="0"/>
              <a:t>sevrage</a:t>
            </a:r>
            <a:r>
              <a:rPr sz="9550" spc="-509" dirty="0"/>
              <a:t> </a:t>
            </a:r>
            <a:r>
              <a:rPr sz="9550" spc="-195" dirty="0"/>
              <a:t>ventilatoire</a:t>
            </a:r>
            <a:endParaRPr sz="95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7050" y="9159875"/>
            <a:ext cx="3851685" cy="19962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465" y="842339"/>
            <a:ext cx="2991438" cy="6470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310" y="539860"/>
            <a:ext cx="19390360" cy="9648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4825" indent="-492125">
              <a:lnSpc>
                <a:spcPct val="100000"/>
              </a:lnSpc>
              <a:spcBef>
                <a:spcPts val="125"/>
              </a:spcBef>
              <a:buSzPct val="123376"/>
              <a:buChar char="•"/>
              <a:tabLst>
                <a:tab pos="504825" algn="l"/>
              </a:tabLst>
            </a:pPr>
            <a:r>
              <a:rPr sz="3850" dirty="0">
                <a:latin typeface="Arial MT"/>
                <a:cs typeface="Arial MT"/>
              </a:rPr>
              <a:t>Classification</a:t>
            </a:r>
            <a:r>
              <a:rPr sz="3850" spc="155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en</a:t>
            </a:r>
            <a:r>
              <a:rPr sz="3850" spc="155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3</a:t>
            </a:r>
            <a:r>
              <a:rPr sz="3850" spc="160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groupes</a:t>
            </a:r>
            <a:r>
              <a:rPr sz="3850" spc="155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de</a:t>
            </a:r>
            <a:r>
              <a:rPr sz="3850" spc="155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patients</a:t>
            </a:r>
            <a:r>
              <a:rPr sz="3850" spc="155" dirty="0">
                <a:latin typeface="Arial MT"/>
                <a:cs typeface="Arial MT"/>
              </a:rPr>
              <a:t> </a:t>
            </a:r>
            <a:r>
              <a:rPr sz="3850" spc="-50" dirty="0">
                <a:latin typeface="Arial MT"/>
                <a:cs typeface="Arial MT"/>
              </a:rPr>
              <a:t>:</a:t>
            </a:r>
            <a:endParaRPr sz="3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700"/>
              </a:spcBef>
              <a:buFont typeface="Arial MT"/>
              <a:buChar char="•"/>
            </a:pPr>
            <a:endParaRPr sz="3850">
              <a:latin typeface="Arial MT"/>
              <a:cs typeface="Arial MT"/>
            </a:endParaRPr>
          </a:p>
          <a:p>
            <a:pPr marL="1007744" marR="1043940" lvl="1" indent="-492759">
              <a:lnSpc>
                <a:spcPts val="4180"/>
              </a:lnSpc>
              <a:buSzPct val="123376"/>
              <a:buChar char="•"/>
              <a:tabLst>
                <a:tab pos="1007744" algn="l"/>
              </a:tabLst>
            </a:pP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sevrage</a:t>
            </a:r>
            <a:r>
              <a:rPr sz="3850" u="sng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simple</a:t>
            </a:r>
            <a:r>
              <a:rPr sz="3850" u="sng" spc="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3850" spc="30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réussite</a:t>
            </a:r>
            <a:r>
              <a:rPr sz="3850" spc="30" dirty="0">
                <a:latin typeface="Arial MT"/>
                <a:cs typeface="Arial MT"/>
              </a:rPr>
              <a:t> </a:t>
            </a:r>
            <a:r>
              <a:rPr sz="3850" spc="65" dirty="0">
                <a:latin typeface="Arial MT"/>
                <a:cs typeface="Arial MT"/>
              </a:rPr>
              <a:t>d’extubation</a:t>
            </a:r>
            <a:r>
              <a:rPr sz="3850" spc="35" dirty="0">
                <a:latin typeface="Arial MT"/>
                <a:cs typeface="Arial MT"/>
              </a:rPr>
              <a:t> </a:t>
            </a:r>
            <a:r>
              <a:rPr sz="3850" b="1" dirty="0">
                <a:latin typeface="Arial"/>
                <a:cs typeface="Arial"/>
              </a:rPr>
              <a:t>après</a:t>
            </a:r>
            <a:r>
              <a:rPr sz="3850" b="1" spc="3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le</a:t>
            </a:r>
            <a:r>
              <a:rPr sz="3850" b="1" spc="3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premier</a:t>
            </a:r>
            <a:r>
              <a:rPr sz="3850" b="1" spc="3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test</a:t>
            </a:r>
            <a:r>
              <a:rPr sz="3850" b="1" spc="3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de</a:t>
            </a:r>
            <a:r>
              <a:rPr sz="3850" b="1" spc="3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VS</a:t>
            </a:r>
            <a:r>
              <a:rPr sz="3850" b="1" spc="30" dirty="0">
                <a:latin typeface="Arial"/>
                <a:cs typeface="Arial"/>
              </a:rPr>
              <a:t> </a:t>
            </a:r>
            <a:r>
              <a:rPr sz="3850" spc="65" dirty="0">
                <a:latin typeface="Arial MT"/>
                <a:cs typeface="Arial MT"/>
              </a:rPr>
              <a:t>=&gt;</a:t>
            </a:r>
            <a:r>
              <a:rPr sz="3850" spc="30" dirty="0">
                <a:latin typeface="Arial MT"/>
                <a:cs typeface="Arial MT"/>
              </a:rPr>
              <a:t> </a:t>
            </a:r>
            <a:r>
              <a:rPr sz="3850" spc="70" dirty="0">
                <a:latin typeface="Arial MT"/>
                <a:cs typeface="Arial MT"/>
              </a:rPr>
              <a:t>2/3</a:t>
            </a:r>
            <a:r>
              <a:rPr sz="3850" spc="35" dirty="0">
                <a:latin typeface="Arial MT"/>
                <a:cs typeface="Arial MT"/>
              </a:rPr>
              <a:t> </a:t>
            </a:r>
            <a:r>
              <a:rPr sz="3850" spc="-25" dirty="0">
                <a:latin typeface="Arial MT"/>
                <a:cs typeface="Arial MT"/>
              </a:rPr>
              <a:t>des </a:t>
            </a:r>
            <a:r>
              <a:rPr sz="3850" spc="-10" dirty="0">
                <a:latin typeface="Arial MT"/>
                <a:cs typeface="Arial MT"/>
              </a:rPr>
              <a:t>patients</a:t>
            </a:r>
            <a:endParaRPr sz="38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8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125"/>
              </a:spcBef>
              <a:buFont typeface="Arial MT"/>
              <a:buChar char="•"/>
            </a:pPr>
            <a:endParaRPr sz="3850">
              <a:latin typeface="Arial MT"/>
              <a:cs typeface="Arial MT"/>
            </a:endParaRPr>
          </a:p>
          <a:p>
            <a:pPr marL="1007744" lvl="1" indent="-492759">
              <a:lnSpc>
                <a:spcPct val="100000"/>
              </a:lnSpc>
              <a:buSzPct val="123376"/>
              <a:buChar char="•"/>
              <a:tabLst>
                <a:tab pos="1007744" algn="l"/>
                <a:tab pos="4967605" algn="l"/>
              </a:tabLst>
            </a:pP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sevrage</a:t>
            </a:r>
            <a:r>
              <a:rPr sz="3850" u="sng" spc="1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difficile</a:t>
            </a:r>
            <a:r>
              <a:rPr sz="3850" u="sng" spc="1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85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3850" dirty="0">
                <a:latin typeface="Arial MT"/>
                <a:cs typeface="Arial MT"/>
              </a:rPr>
              <a:t>	nécessité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de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b="1" dirty="0">
                <a:latin typeface="Arial"/>
                <a:cs typeface="Arial"/>
              </a:rPr>
              <a:t>2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spc="85" dirty="0">
                <a:latin typeface="Arial"/>
                <a:cs typeface="Arial"/>
              </a:rPr>
              <a:t>à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3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tests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de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VS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dirty="0">
                <a:latin typeface="Arial MT"/>
                <a:cs typeface="Arial MT"/>
              </a:rPr>
              <a:t>ou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b="1" dirty="0">
                <a:latin typeface="Arial"/>
                <a:cs typeface="Arial"/>
              </a:rPr>
              <a:t>sevrage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ventilatoire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spc="65" dirty="0">
                <a:latin typeface="Arial"/>
                <a:cs typeface="Arial"/>
              </a:rPr>
              <a:t>&lt;</a:t>
            </a:r>
            <a:r>
              <a:rPr sz="3850" b="1" spc="15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7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spc="-10" dirty="0">
                <a:latin typeface="Arial"/>
                <a:cs typeface="Arial"/>
              </a:rPr>
              <a:t>jours</a:t>
            </a:r>
            <a:endParaRPr sz="38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8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665"/>
              </a:spcBef>
              <a:buFont typeface="Arial MT"/>
              <a:buChar char="•"/>
            </a:pPr>
            <a:endParaRPr sz="3850">
              <a:latin typeface="Arial"/>
              <a:cs typeface="Arial"/>
            </a:endParaRPr>
          </a:p>
          <a:p>
            <a:pPr marL="1007744" marR="52705" lvl="1" indent="-492759">
              <a:lnSpc>
                <a:spcPts val="4240"/>
              </a:lnSpc>
              <a:buSzPct val="123376"/>
              <a:buChar char="•"/>
              <a:tabLst>
                <a:tab pos="1007744" algn="l"/>
              </a:tabLst>
            </a:pP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sevrage</a:t>
            </a:r>
            <a:r>
              <a:rPr sz="3850" u="sng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prolongé</a:t>
            </a:r>
            <a:r>
              <a:rPr sz="3850" u="sng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8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3850" spc="20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nécessité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de</a:t>
            </a:r>
            <a:r>
              <a:rPr sz="3850" spc="20" dirty="0">
                <a:latin typeface="Arial MT"/>
                <a:cs typeface="Arial MT"/>
              </a:rPr>
              <a:t> </a:t>
            </a:r>
            <a:r>
              <a:rPr sz="3850" b="1" dirty="0">
                <a:latin typeface="Arial"/>
                <a:cs typeface="Arial"/>
              </a:rPr>
              <a:t>plus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de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3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tests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de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VS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dirty="0">
                <a:latin typeface="Arial MT"/>
                <a:cs typeface="Arial MT"/>
              </a:rPr>
              <a:t>ou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b="1" dirty="0">
                <a:latin typeface="Arial"/>
                <a:cs typeface="Arial"/>
              </a:rPr>
              <a:t>sevrage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dirty="0">
                <a:latin typeface="Arial"/>
                <a:cs typeface="Arial"/>
              </a:rPr>
              <a:t>ventilatoire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spc="65" dirty="0">
                <a:latin typeface="Arial"/>
                <a:cs typeface="Arial"/>
              </a:rPr>
              <a:t>&gt;</a:t>
            </a:r>
            <a:r>
              <a:rPr sz="3850" b="1" spc="20" dirty="0">
                <a:latin typeface="Arial"/>
                <a:cs typeface="Arial"/>
              </a:rPr>
              <a:t> </a:t>
            </a:r>
            <a:r>
              <a:rPr sz="3850" b="1" spc="-50" dirty="0">
                <a:latin typeface="Arial"/>
                <a:cs typeface="Arial"/>
              </a:rPr>
              <a:t>7 </a:t>
            </a:r>
            <a:r>
              <a:rPr sz="3850" b="1" spc="-10" dirty="0">
                <a:latin typeface="Arial"/>
                <a:cs typeface="Arial"/>
              </a:rPr>
              <a:t>jours</a:t>
            </a:r>
            <a:endParaRPr sz="3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3850">
              <a:latin typeface="Arial"/>
              <a:cs typeface="Arial"/>
            </a:endParaRPr>
          </a:p>
          <a:p>
            <a:pPr marL="501650" algn="ctr">
              <a:lnSpc>
                <a:spcPct val="100000"/>
              </a:lnSpc>
            </a:pPr>
            <a:r>
              <a:rPr sz="3850" b="1" dirty="0">
                <a:solidFill>
                  <a:srgbClr val="EE220C"/>
                </a:solidFill>
                <a:latin typeface="Arial"/>
                <a:cs typeface="Arial"/>
              </a:rPr>
              <a:t>NE</a:t>
            </a:r>
            <a:r>
              <a:rPr sz="3850" b="1" spc="-25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3850" b="1" spc="-110" dirty="0">
                <a:solidFill>
                  <a:srgbClr val="EE220C"/>
                </a:solidFill>
                <a:latin typeface="Arial"/>
                <a:cs typeface="Arial"/>
              </a:rPr>
              <a:t>PAS</a:t>
            </a:r>
            <a:r>
              <a:rPr sz="3850" b="1" spc="-2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3850" b="1" dirty="0">
                <a:solidFill>
                  <a:srgbClr val="EE220C"/>
                </a:solidFill>
                <a:latin typeface="Arial"/>
                <a:cs typeface="Arial"/>
              </a:rPr>
              <a:t>CONFONDRE</a:t>
            </a:r>
            <a:r>
              <a:rPr sz="3850" b="1" spc="-2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3850" b="1" spc="-10" dirty="0">
                <a:solidFill>
                  <a:srgbClr val="EE220C"/>
                </a:solidFill>
                <a:latin typeface="Arial"/>
                <a:cs typeface="Arial"/>
              </a:rPr>
              <a:t>DEVENTILABLE</a:t>
            </a:r>
            <a:r>
              <a:rPr sz="3850" b="1" spc="-2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3850" b="1" dirty="0">
                <a:solidFill>
                  <a:srgbClr val="EE220C"/>
                </a:solidFill>
                <a:latin typeface="Arial"/>
                <a:cs typeface="Arial"/>
              </a:rPr>
              <a:t>ET</a:t>
            </a:r>
            <a:r>
              <a:rPr sz="3850" b="1" spc="-2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3850" b="1" spc="-10" dirty="0">
                <a:solidFill>
                  <a:srgbClr val="EE220C"/>
                </a:solidFill>
                <a:latin typeface="Arial"/>
                <a:cs typeface="Arial"/>
              </a:rPr>
              <a:t>EXTUBABLE</a:t>
            </a:r>
            <a:endParaRPr sz="3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558" y="361507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14" dirty="0"/>
              <a:t>Critères</a:t>
            </a:r>
            <a:r>
              <a:rPr sz="6850" spc="-340" dirty="0"/>
              <a:t> </a:t>
            </a:r>
            <a:r>
              <a:rPr sz="6850" spc="-85" dirty="0"/>
              <a:t>d’éligibilité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50553" y="2172758"/>
            <a:ext cx="14879319" cy="7526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latin typeface="Arial"/>
                <a:cs typeface="Arial"/>
              </a:rPr>
              <a:t>4</a:t>
            </a:r>
            <a:r>
              <a:rPr sz="4500" b="1" spc="-30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items</a:t>
            </a:r>
            <a:r>
              <a:rPr sz="4500" b="1" spc="-25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principaux</a:t>
            </a:r>
            <a:r>
              <a:rPr sz="4500" b="1" spc="-25" dirty="0">
                <a:latin typeface="Arial"/>
                <a:cs typeface="Arial"/>
              </a:rPr>
              <a:t> </a:t>
            </a:r>
            <a:r>
              <a:rPr sz="4500" b="1" spc="-50" dirty="0">
                <a:latin typeface="Arial"/>
                <a:cs typeface="Arial"/>
              </a:rPr>
              <a:t>:</a:t>
            </a:r>
            <a:endParaRPr sz="4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45"/>
              </a:spcBef>
            </a:pPr>
            <a:endParaRPr sz="4500">
              <a:latin typeface="Arial"/>
              <a:cs typeface="Arial"/>
            </a:endParaRPr>
          </a:p>
          <a:p>
            <a:pPr marL="744220" indent="-502284">
              <a:lnSpc>
                <a:spcPct val="100000"/>
              </a:lnSpc>
              <a:buSzPct val="122784"/>
              <a:buFont typeface="Arial MT"/>
              <a:buChar char="•"/>
              <a:tabLst>
                <a:tab pos="744220" algn="l"/>
              </a:tabLst>
            </a:pPr>
            <a:r>
              <a:rPr sz="3950" b="1" dirty="0">
                <a:latin typeface="Arial"/>
                <a:cs typeface="Arial"/>
              </a:rPr>
              <a:t>absence </a:t>
            </a:r>
            <a:r>
              <a:rPr sz="3950" b="1" spc="-10" dirty="0">
                <a:latin typeface="Arial"/>
                <a:cs typeface="Arial"/>
              </a:rPr>
              <a:t>d’hypoxémie</a:t>
            </a:r>
            <a:endParaRPr sz="3950">
              <a:latin typeface="Arial"/>
              <a:cs typeface="Arial"/>
            </a:endParaRPr>
          </a:p>
          <a:p>
            <a:pPr marL="744220" indent="-502284">
              <a:lnSpc>
                <a:spcPct val="100000"/>
              </a:lnSpc>
              <a:spcBef>
                <a:spcPts val="3285"/>
              </a:spcBef>
              <a:buSzPct val="122784"/>
              <a:buFont typeface="Arial MT"/>
              <a:buChar char="•"/>
              <a:tabLst>
                <a:tab pos="744220" algn="l"/>
              </a:tabLst>
            </a:pPr>
            <a:r>
              <a:rPr sz="3950" b="1" dirty="0">
                <a:latin typeface="Arial"/>
                <a:cs typeface="Arial"/>
              </a:rPr>
              <a:t>absence</a:t>
            </a:r>
            <a:r>
              <a:rPr sz="3950" b="1" spc="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de</a:t>
            </a:r>
            <a:r>
              <a:rPr sz="3950" b="1" spc="2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sédation</a:t>
            </a:r>
            <a:endParaRPr sz="3950">
              <a:latin typeface="Arial"/>
              <a:cs typeface="Arial"/>
            </a:endParaRPr>
          </a:p>
          <a:p>
            <a:pPr marL="1247140" lvl="1" indent="-502920">
              <a:lnSpc>
                <a:spcPct val="100000"/>
              </a:lnSpc>
              <a:spcBef>
                <a:spcPts val="3225"/>
              </a:spcBef>
              <a:buSzPct val="122784"/>
              <a:buChar char="•"/>
              <a:tabLst>
                <a:tab pos="1247140" algn="l"/>
              </a:tabLst>
            </a:pPr>
            <a:r>
              <a:rPr sz="3950" dirty="0">
                <a:latin typeface="Arial MT"/>
                <a:cs typeface="Arial MT"/>
              </a:rPr>
              <a:t>Difficulté</a:t>
            </a:r>
            <a:r>
              <a:rPr sz="3950" spc="120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du</a:t>
            </a:r>
            <a:r>
              <a:rPr sz="3950" spc="1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patient</a:t>
            </a:r>
            <a:r>
              <a:rPr sz="3950" spc="13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neurolésé</a:t>
            </a:r>
            <a:endParaRPr sz="3950">
              <a:latin typeface="Arial MT"/>
              <a:cs typeface="Arial MT"/>
            </a:endParaRPr>
          </a:p>
          <a:p>
            <a:pPr marL="1749425" lvl="2" indent="-502284">
              <a:lnSpc>
                <a:spcPct val="100000"/>
              </a:lnSpc>
              <a:spcBef>
                <a:spcPts val="3209"/>
              </a:spcBef>
              <a:buSzPct val="122784"/>
              <a:buChar char="•"/>
              <a:tabLst>
                <a:tab pos="1749425" algn="l"/>
              </a:tabLst>
            </a:pPr>
            <a:r>
              <a:rPr sz="3950" dirty="0">
                <a:latin typeface="Arial MT"/>
                <a:cs typeface="Arial MT"/>
              </a:rPr>
              <a:t>Glasgow?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Poursuite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oculaire?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Déglutition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?</a:t>
            </a:r>
            <a:endParaRPr sz="3950">
              <a:latin typeface="Arial MT"/>
              <a:cs typeface="Arial MT"/>
            </a:endParaRPr>
          </a:p>
          <a:p>
            <a:pPr marL="744220" indent="-502284">
              <a:lnSpc>
                <a:spcPct val="100000"/>
              </a:lnSpc>
              <a:spcBef>
                <a:spcPts val="3270"/>
              </a:spcBef>
              <a:buSzPct val="122784"/>
              <a:buChar char="•"/>
              <a:tabLst>
                <a:tab pos="744220" algn="l"/>
              </a:tabLst>
            </a:pPr>
            <a:r>
              <a:rPr sz="3950" b="1" dirty="0">
                <a:latin typeface="Arial"/>
                <a:cs typeface="Arial"/>
              </a:rPr>
              <a:t>force</a:t>
            </a:r>
            <a:r>
              <a:rPr sz="3950" b="1" spc="-1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de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toux</a:t>
            </a:r>
            <a:r>
              <a:rPr sz="3950" b="1" spc="-1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suffisante/encombrement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bronchique</a:t>
            </a:r>
            <a:r>
              <a:rPr sz="3950" b="1" spc="-10" dirty="0">
                <a:latin typeface="Arial"/>
                <a:cs typeface="Arial"/>
              </a:rPr>
              <a:t> mineur</a:t>
            </a:r>
            <a:endParaRPr sz="3950">
              <a:latin typeface="Arial"/>
              <a:cs typeface="Arial"/>
            </a:endParaRPr>
          </a:p>
          <a:p>
            <a:pPr marL="744220" indent="-502284">
              <a:lnSpc>
                <a:spcPct val="100000"/>
              </a:lnSpc>
              <a:spcBef>
                <a:spcPts val="3285"/>
              </a:spcBef>
              <a:buSzPct val="122784"/>
              <a:buChar char="•"/>
              <a:tabLst>
                <a:tab pos="744220" algn="l"/>
              </a:tabLst>
            </a:pPr>
            <a:r>
              <a:rPr sz="3950" b="1" spc="-10" dirty="0">
                <a:latin typeface="Arial"/>
                <a:cs typeface="Arial"/>
              </a:rPr>
              <a:t>hémodynamique</a:t>
            </a:r>
            <a:r>
              <a:rPr sz="3950" b="1" spc="-18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stable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60" y="337162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880" dirty="0"/>
              <a:t>T</a:t>
            </a:r>
            <a:r>
              <a:rPr sz="6850" spc="-125" dirty="0"/>
              <a:t>e</a:t>
            </a:r>
            <a:r>
              <a:rPr sz="6850" spc="-135" dirty="0"/>
              <a:t>s</a:t>
            </a:r>
            <a:r>
              <a:rPr sz="6850" spc="15" dirty="0"/>
              <a:t>t</a:t>
            </a:r>
            <a:r>
              <a:rPr sz="6850" spc="-270" dirty="0"/>
              <a:t> </a:t>
            </a:r>
            <a:r>
              <a:rPr sz="6850" dirty="0"/>
              <a:t>de</a:t>
            </a:r>
            <a:r>
              <a:rPr sz="6850" spc="-290" dirty="0"/>
              <a:t> </a:t>
            </a:r>
            <a:r>
              <a:rPr sz="6850" spc="-305" dirty="0"/>
              <a:t>VS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13415" y="2189754"/>
            <a:ext cx="5747385" cy="556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54659" indent="-441959">
              <a:lnSpc>
                <a:spcPct val="100000"/>
              </a:lnSpc>
              <a:spcBef>
                <a:spcPts val="130"/>
              </a:spcBef>
              <a:buSzPct val="123188"/>
              <a:buChar char="•"/>
              <a:tabLst>
                <a:tab pos="454659" algn="l"/>
              </a:tabLst>
            </a:pPr>
            <a:r>
              <a:rPr sz="3450" dirty="0">
                <a:latin typeface="Arial MT"/>
                <a:cs typeface="Arial MT"/>
              </a:rPr>
              <a:t>Systématique</a:t>
            </a:r>
            <a:r>
              <a:rPr sz="3450" spc="8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si</a:t>
            </a:r>
            <a:r>
              <a:rPr sz="3450" spc="75" dirty="0">
                <a:latin typeface="Arial MT"/>
                <a:cs typeface="Arial MT"/>
              </a:rPr>
              <a:t> </a:t>
            </a:r>
            <a:r>
              <a:rPr sz="3450" b="1" dirty="0">
                <a:latin typeface="Arial"/>
                <a:cs typeface="Arial"/>
              </a:rPr>
              <a:t>IOT</a:t>
            </a:r>
            <a:r>
              <a:rPr sz="3450" b="1" spc="80" dirty="0">
                <a:latin typeface="Arial"/>
                <a:cs typeface="Arial"/>
              </a:rPr>
              <a:t> </a:t>
            </a:r>
            <a:r>
              <a:rPr sz="3450" b="1" spc="60" dirty="0">
                <a:latin typeface="Arial"/>
                <a:cs typeface="Arial"/>
              </a:rPr>
              <a:t>&gt;</a:t>
            </a:r>
            <a:r>
              <a:rPr sz="3450" b="1" spc="75" dirty="0">
                <a:latin typeface="Arial"/>
                <a:cs typeface="Arial"/>
              </a:rPr>
              <a:t> </a:t>
            </a:r>
            <a:r>
              <a:rPr sz="3450" b="1" spc="-25" dirty="0">
                <a:latin typeface="Arial"/>
                <a:cs typeface="Arial"/>
              </a:rPr>
              <a:t>48h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015" y="3758123"/>
            <a:ext cx="8978900" cy="167068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80059" indent="-441959">
              <a:lnSpc>
                <a:spcPct val="100000"/>
              </a:lnSpc>
              <a:spcBef>
                <a:spcPts val="1760"/>
              </a:spcBef>
              <a:buSzPct val="123188"/>
              <a:buChar char="•"/>
              <a:tabLst>
                <a:tab pos="480059" algn="l"/>
              </a:tabLst>
            </a:pPr>
            <a:r>
              <a:rPr sz="3450" u="sng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Tube</a:t>
            </a:r>
            <a:r>
              <a:rPr sz="3450" u="sng" spc="-1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4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en</a:t>
            </a:r>
            <a:r>
              <a:rPr sz="3450" u="sng" spc="-1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4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</a:t>
            </a:r>
            <a:r>
              <a:rPr sz="3450" u="sng" spc="-1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45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endParaRPr sz="3450">
              <a:latin typeface="Arial MT"/>
              <a:cs typeface="Arial MT"/>
            </a:endParaRPr>
          </a:p>
          <a:p>
            <a:pPr marL="982344" lvl="1" indent="-441959">
              <a:lnSpc>
                <a:spcPct val="100000"/>
              </a:lnSpc>
              <a:spcBef>
                <a:spcPts val="2845"/>
              </a:spcBef>
              <a:buSzPct val="123188"/>
              <a:buChar char="•"/>
              <a:tabLst>
                <a:tab pos="982344" algn="l"/>
              </a:tabLst>
            </a:pPr>
            <a:r>
              <a:rPr sz="3450" dirty="0">
                <a:latin typeface="Arial MT"/>
                <a:cs typeface="Arial MT"/>
              </a:rPr>
              <a:t>Mise</a:t>
            </a:r>
            <a:r>
              <a:rPr sz="3450" spc="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au</a:t>
            </a:r>
            <a:r>
              <a:rPr sz="3450" spc="1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nez</a:t>
            </a:r>
            <a:r>
              <a:rPr sz="3450" spc="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artificiel</a:t>
            </a:r>
            <a:r>
              <a:rPr sz="3450" spc="1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ou</a:t>
            </a:r>
            <a:r>
              <a:rPr sz="3450" spc="15" dirty="0">
                <a:latin typeface="Arial MT"/>
                <a:cs typeface="Arial MT"/>
              </a:rPr>
              <a:t> </a:t>
            </a:r>
            <a:r>
              <a:rPr sz="3450" spc="65" dirty="0">
                <a:latin typeface="Arial MT"/>
                <a:cs typeface="Arial MT"/>
              </a:rPr>
              <a:t>tube</a:t>
            </a:r>
            <a:r>
              <a:rPr sz="3450" spc="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en</a:t>
            </a:r>
            <a:r>
              <a:rPr sz="3450" spc="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T</a:t>
            </a:r>
            <a:r>
              <a:rPr sz="3450" spc="15" dirty="0">
                <a:latin typeface="Arial MT"/>
                <a:cs typeface="Arial MT"/>
              </a:rPr>
              <a:t> </a:t>
            </a:r>
            <a:r>
              <a:rPr sz="3450" spc="150" dirty="0">
                <a:latin typeface="Arial MT"/>
                <a:cs typeface="Arial MT"/>
              </a:rPr>
              <a:t>+/-</a:t>
            </a:r>
            <a:r>
              <a:rPr sz="3450" spc="15" dirty="0">
                <a:latin typeface="Arial MT"/>
                <a:cs typeface="Arial MT"/>
              </a:rPr>
              <a:t> </a:t>
            </a:r>
            <a:r>
              <a:rPr sz="3450" spc="-25" dirty="0">
                <a:latin typeface="Arial MT"/>
                <a:cs typeface="Arial MT"/>
              </a:rPr>
              <a:t>O</a:t>
            </a:r>
            <a:r>
              <a:rPr sz="3450" spc="-37" baseline="-6038" dirty="0">
                <a:latin typeface="Arial MT"/>
                <a:cs typeface="Arial MT"/>
              </a:rPr>
              <a:t>2</a:t>
            </a:r>
            <a:endParaRPr sz="3450" baseline="-6038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2425" rIns="0" bIns="0" rtlCol="0">
            <a:spAutoFit/>
          </a:bodyPr>
          <a:lstStyle/>
          <a:p>
            <a:pPr marL="480059" indent="-441959">
              <a:lnSpc>
                <a:spcPct val="100000"/>
              </a:lnSpc>
              <a:spcBef>
                <a:spcPts val="2775"/>
              </a:spcBef>
              <a:buSzPct val="123188"/>
              <a:buChar char="•"/>
              <a:tabLst>
                <a:tab pos="480059" algn="l"/>
              </a:tabLst>
            </a:pPr>
            <a:r>
              <a:rPr sz="3450" spc="-25" dirty="0"/>
              <a:t>7.0</a:t>
            </a:r>
            <a:endParaRPr sz="3450"/>
          </a:p>
          <a:p>
            <a:pPr marL="982980" marR="30480" lvl="1" indent="-442595">
              <a:lnSpc>
                <a:spcPts val="3720"/>
              </a:lnSpc>
              <a:spcBef>
                <a:spcPts val="3320"/>
              </a:spcBef>
              <a:buSzPct val="123188"/>
              <a:buChar char="•"/>
              <a:tabLst>
                <a:tab pos="982980" algn="l"/>
              </a:tabLst>
            </a:pPr>
            <a:r>
              <a:rPr sz="3450" dirty="0">
                <a:latin typeface="Arial MT"/>
                <a:cs typeface="Arial MT"/>
              </a:rPr>
              <a:t>AI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spc="60" dirty="0">
                <a:latin typeface="Arial MT"/>
                <a:cs typeface="Arial MT"/>
              </a:rPr>
              <a:t>=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7</a:t>
            </a:r>
            <a:r>
              <a:rPr sz="3450" spc="9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cmH</a:t>
            </a:r>
            <a:r>
              <a:rPr sz="3450" baseline="-6038" dirty="0">
                <a:latin typeface="Arial MT"/>
                <a:cs typeface="Arial MT"/>
              </a:rPr>
              <a:t>2</a:t>
            </a:r>
            <a:r>
              <a:rPr sz="3450" dirty="0">
                <a:latin typeface="Arial MT"/>
                <a:cs typeface="Arial MT"/>
              </a:rPr>
              <a:t>O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permet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de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contrecarrer</a:t>
            </a:r>
            <a:r>
              <a:rPr sz="3450" spc="90" dirty="0">
                <a:latin typeface="Arial MT"/>
                <a:cs typeface="Arial MT"/>
              </a:rPr>
              <a:t> </a:t>
            </a:r>
            <a:r>
              <a:rPr sz="3450" spc="-25" dirty="0">
                <a:latin typeface="Arial MT"/>
                <a:cs typeface="Arial MT"/>
              </a:rPr>
              <a:t>les </a:t>
            </a:r>
            <a:r>
              <a:rPr sz="3450" dirty="0">
                <a:latin typeface="Arial MT"/>
                <a:cs typeface="Arial MT"/>
              </a:rPr>
              <a:t>résistances</a:t>
            </a:r>
            <a:r>
              <a:rPr sz="3450" spc="55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du</a:t>
            </a:r>
            <a:r>
              <a:rPr sz="3450" spc="60" dirty="0">
                <a:latin typeface="Arial MT"/>
                <a:cs typeface="Arial MT"/>
              </a:rPr>
              <a:t> </a:t>
            </a:r>
            <a:r>
              <a:rPr sz="3450" spc="45" dirty="0">
                <a:latin typeface="Arial MT"/>
                <a:cs typeface="Arial MT"/>
              </a:rPr>
              <a:t>circuit</a:t>
            </a:r>
            <a:r>
              <a:rPr sz="3450" spc="60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du</a:t>
            </a:r>
            <a:r>
              <a:rPr sz="3450" spc="5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respirateur (valve,</a:t>
            </a:r>
            <a:r>
              <a:rPr sz="3450" spc="-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tuyau)</a:t>
            </a:r>
            <a:r>
              <a:rPr sz="3450" spc="-1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et</a:t>
            </a:r>
            <a:r>
              <a:rPr sz="3450" spc="-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celles</a:t>
            </a:r>
            <a:r>
              <a:rPr sz="3450" spc="-1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de</a:t>
            </a:r>
            <a:r>
              <a:rPr sz="3450" spc="-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la</a:t>
            </a:r>
            <a:r>
              <a:rPr sz="3450" spc="-1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sonde </a:t>
            </a:r>
            <a:r>
              <a:rPr sz="3450" spc="60" dirty="0">
                <a:latin typeface="Arial MT"/>
                <a:cs typeface="Arial MT"/>
              </a:rPr>
              <a:t>d’intubation</a:t>
            </a:r>
            <a:endParaRPr sz="3450">
              <a:latin typeface="Arial MT"/>
              <a:cs typeface="Arial MT"/>
            </a:endParaRPr>
          </a:p>
          <a:p>
            <a:pPr marL="982980" marR="327660" lvl="1" indent="-442595">
              <a:lnSpc>
                <a:spcPts val="3720"/>
              </a:lnSpc>
              <a:spcBef>
                <a:spcPts val="3265"/>
              </a:spcBef>
              <a:buSzPct val="123188"/>
              <a:buChar char="•"/>
              <a:tabLst>
                <a:tab pos="982980" algn="l"/>
              </a:tabLst>
            </a:pPr>
            <a:r>
              <a:rPr sz="3450" spc="-20" dirty="0">
                <a:latin typeface="Arial MT"/>
                <a:cs typeface="Arial MT"/>
              </a:rPr>
              <a:t>PEP</a:t>
            </a:r>
            <a:r>
              <a:rPr sz="3450" spc="5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0</a:t>
            </a:r>
            <a:r>
              <a:rPr sz="3450" spc="5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ou</a:t>
            </a:r>
            <a:r>
              <a:rPr sz="3450" spc="5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5</a:t>
            </a:r>
            <a:r>
              <a:rPr sz="3450" spc="5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cmH</a:t>
            </a:r>
            <a:r>
              <a:rPr sz="3450" baseline="-6038" dirty="0">
                <a:latin typeface="Arial MT"/>
                <a:cs typeface="Arial MT"/>
              </a:rPr>
              <a:t>2</a:t>
            </a:r>
            <a:r>
              <a:rPr sz="3450" dirty="0">
                <a:latin typeface="Arial MT"/>
                <a:cs typeface="Arial MT"/>
              </a:rPr>
              <a:t>O</a:t>
            </a:r>
            <a:r>
              <a:rPr sz="3450" spc="5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(notamment</a:t>
            </a:r>
            <a:r>
              <a:rPr sz="3450" spc="5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chez</a:t>
            </a:r>
            <a:r>
              <a:rPr sz="3450" spc="50" dirty="0">
                <a:latin typeface="Arial MT"/>
                <a:cs typeface="Arial MT"/>
              </a:rPr>
              <a:t> </a:t>
            </a:r>
            <a:r>
              <a:rPr sz="3450" spc="-25" dirty="0">
                <a:latin typeface="Arial MT"/>
                <a:cs typeface="Arial MT"/>
              </a:rPr>
              <a:t>le </a:t>
            </a:r>
            <a:r>
              <a:rPr sz="3450" dirty="0">
                <a:latin typeface="Arial MT"/>
                <a:cs typeface="Arial MT"/>
              </a:rPr>
              <a:t>BPCO</a:t>
            </a:r>
            <a:r>
              <a:rPr sz="3450" spc="-105" dirty="0">
                <a:latin typeface="Arial MT"/>
                <a:cs typeface="Arial MT"/>
              </a:rPr>
              <a:t> </a:t>
            </a:r>
            <a:r>
              <a:rPr sz="3450" spc="-20" dirty="0">
                <a:latin typeface="Arial MT"/>
                <a:cs typeface="Arial MT"/>
              </a:rPr>
              <a:t>PEP</a:t>
            </a:r>
            <a:r>
              <a:rPr sz="3450" spc="-10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intrinsèque)</a:t>
            </a:r>
            <a:endParaRPr sz="34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9051" y="6008849"/>
            <a:ext cx="5099321" cy="29684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78" y="6008849"/>
            <a:ext cx="4261650" cy="29737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4553" y="9172796"/>
            <a:ext cx="19264630" cy="1898014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Durée: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30</a:t>
            </a:r>
            <a:r>
              <a:rPr sz="3950" spc="-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min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à</a:t>
            </a:r>
            <a:r>
              <a:rPr sz="3950" spc="-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120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minutes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prolongé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12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heures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: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traumatisé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crânien,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neuromyopathe,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traumatisé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médullaire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46" y="3369902"/>
            <a:ext cx="18451195" cy="62395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14984" marR="5080" indent="-502920">
              <a:lnSpc>
                <a:spcPts val="4240"/>
              </a:lnSpc>
              <a:spcBef>
                <a:spcPts val="66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pas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différence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dans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la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littérature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entre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ces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2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méthodes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concernant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taux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spc="-25" dirty="0">
                <a:latin typeface="Arial MT"/>
                <a:cs typeface="Arial MT"/>
              </a:rPr>
              <a:t>de </a:t>
            </a:r>
            <a:r>
              <a:rPr sz="3950" spc="-10" dirty="0">
                <a:latin typeface="Arial MT"/>
                <a:cs typeface="Arial MT"/>
              </a:rPr>
              <a:t>réintubation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20"/>
              </a:spcBef>
              <a:buFont typeface="Arial MT"/>
              <a:buChar char="•"/>
            </a:pP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Plus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d’échec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au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tube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en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T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Pas</a:t>
            </a:r>
            <a:r>
              <a:rPr sz="3950" spc="-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-80" dirty="0">
                <a:latin typeface="Arial MT"/>
                <a:cs typeface="Arial MT"/>
              </a:rPr>
              <a:t> </a:t>
            </a:r>
            <a:r>
              <a:rPr sz="3950" spc="-25" dirty="0">
                <a:latin typeface="Arial MT"/>
                <a:cs typeface="Arial MT"/>
              </a:rPr>
              <a:t>PEP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75" dirty="0">
                <a:latin typeface="Arial MT"/>
                <a:cs typeface="Arial MT"/>
              </a:rPr>
              <a:t>Travail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respiratoire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plus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important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Post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charge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-75" dirty="0">
                <a:latin typeface="Arial MT"/>
                <a:cs typeface="Arial MT"/>
              </a:rPr>
              <a:t>VG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plus</a:t>
            </a:r>
            <a:r>
              <a:rPr sz="3950" spc="-10" dirty="0">
                <a:latin typeface="Arial MT"/>
                <a:cs typeface="Arial MT"/>
              </a:rPr>
              <a:t> importante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771" y="748888"/>
            <a:ext cx="18114645" cy="1197610"/>
          </a:xfrm>
          <a:prstGeom prst="rect">
            <a:avLst/>
          </a:prstGeom>
          <a:ln w="62825">
            <a:solidFill>
              <a:srgbClr val="73FDEA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310"/>
              </a:spcBef>
            </a:pPr>
            <a:r>
              <a:rPr spc="-555" dirty="0"/>
              <a:t>T</a:t>
            </a:r>
            <a:r>
              <a:rPr spc="90" dirty="0"/>
              <a:t>ube</a:t>
            </a:r>
            <a:r>
              <a:rPr spc="-114" dirty="0"/>
              <a:t> </a:t>
            </a:r>
            <a:r>
              <a:rPr dirty="0"/>
              <a:t>en</a:t>
            </a:r>
            <a:r>
              <a:rPr spc="-120" dirty="0"/>
              <a:t> </a:t>
            </a:r>
            <a:r>
              <a:rPr dirty="0"/>
              <a:t>T</a:t>
            </a:r>
            <a:r>
              <a:rPr spc="-114" dirty="0"/>
              <a:t> </a:t>
            </a:r>
            <a:r>
              <a:rPr dirty="0"/>
              <a:t>ou</a:t>
            </a:r>
            <a:r>
              <a:rPr spc="-114" dirty="0"/>
              <a:t> </a:t>
            </a:r>
            <a:r>
              <a:rPr dirty="0"/>
              <a:t>7.0</a:t>
            </a:r>
            <a:r>
              <a:rPr spc="-114" dirty="0"/>
              <a:t> </a:t>
            </a:r>
            <a:r>
              <a:rPr spc="-434" dirty="0"/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717" y="325895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85" dirty="0"/>
              <a:t>Quels</a:t>
            </a:r>
            <a:r>
              <a:rPr sz="6850" spc="-290" dirty="0"/>
              <a:t> </a:t>
            </a:r>
            <a:r>
              <a:rPr sz="6850" spc="-120" dirty="0"/>
              <a:t>sont</a:t>
            </a:r>
            <a:r>
              <a:rPr sz="6850" spc="-325" dirty="0"/>
              <a:t> </a:t>
            </a:r>
            <a:r>
              <a:rPr sz="6850" spc="-135" dirty="0"/>
              <a:t>les</a:t>
            </a:r>
            <a:r>
              <a:rPr sz="6850" spc="-295" dirty="0"/>
              <a:t> </a:t>
            </a:r>
            <a:r>
              <a:rPr sz="6850" spc="-85" dirty="0"/>
              <a:t>paramètres</a:t>
            </a:r>
            <a:r>
              <a:rPr sz="6850" spc="-300" dirty="0"/>
              <a:t> </a:t>
            </a:r>
            <a:r>
              <a:rPr sz="6850" spc="110" dirty="0"/>
              <a:t>à</a:t>
            </a:r>
            <a:r>
              <a:rPr sz="6850" spc="-300" dirty="0"/>
              <a:t> </a:t>
            </a:r>
            <a:r>
              <a:rPr sz="6850" spc="-190" dirty="0"/>
              <a:t>surveiller</a:t>
            </a:r>
            <a:r>
              <a:rPr sz="6850" spc="-285" dirty="0"/>
              <a:t> </a:t>
            </a:r>
            <a:r>
              <a:rPr sz="6850" spc="-430" dirty="0"/>
              <a:t>?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342090" y="3136793"/>
            <a:ext cx="18731865" cy="645541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Dégradation</a:t>
            </a:r>
            <a:r>
              <a:rPr sz="3950" b="1" spc="229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hémodynamique</a:t>
            </a:r>
            <a:endParaRPr sz="3950">
              <a:latin typeface="Arial"/>
              <a:cs typeface="Arial"/>
            </a:endParaRPr>
          </a:p>
          <a:p>
            <a:pPr marL="1017269" lvl="1" indent="-502284">
              <a:lnSpc>
                <a:spcPct val="100000"/>
              </a:lnSpc>
              <a:spcBef>
                <a:spcPts val="322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Arythmie </a:t>
            </a:r>
            <a:r>
              <a:rPr sz="3950" spc="-10" dirty="0">
                <a:latin typeface="Arial MT"/>
                <a:cs typeface="Arial MT"/>
              </a:rPr>
              <a:t>cardiaque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Tachycardie</a:t>
            </a:r>
            <a:endParaRPr sz="3950">
              <a:latin typeface="Arial MT"/>
              <a:cs typeface="Arial MT"/>
            </a:endParaRPr>
          </a:p>
          <a:p>
            <a:pPr marL="1520190" lvl="2" indent="-502284">
              <a:lnSpc>
                <a:spcPct val="100000"/>
              </a:lnSpc>
              <a:spcBef>
                <a:spcPts val="3215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FC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140/min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ou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augmentation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spc="105" dirty="0">
                <a:latin typeface="Arial MT"/>
                <a:cs typeface="Arial MT"/>
              </a:rPr>
              <a:t>20%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Hypertension</a:t>
            </a:r>
            <a:r>
              <a:rPr sz="3950" spc="22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artérielle</a:t>
            </a:r>
            <a:endParaRPr sz="3950">
              <a:latin typeface="Arial MT"/>
              <a:cs typeface="Arial MT"/>
            </a:endParaRPr>
          </a:p>
          <a:p>
            <a:pPr marL="1520190" marR="5080" lvl="2" indent="-502920">
              <a:lnSpc>
                <a:spcPts val="4240"/>
              </a:lnSpc>
              <a:spcBef>
                <a:spcPts val="3769"/>
              </a:spcBef>
              <a:buSzPct val="122784"/>
              <a:buChar char="•"/>
              <a:tabLst>
                <a:tab pos="1520190" algn="l"/>
              </a:tabLst>
            </a:pPr>
            <a:r>
              <a:rPr sz="3950" spc="-95" dirty="0">
                <a:latin typeface="Arial MT"/>
                <a:cs typeface="Arial MT"/>
              </a:rPr>
              <a:t>PAs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180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mmHg</a:t>
            </a:r>
            <a:r>
              <a:rPr sz="3950" dirty="0">
                <a:latin typeface="Arial MT"/>
                <a:cs typeface="Arial MT"/>
              </a:rPr>
              <a:t> ou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augmentation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80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420" dirty="0">
                <a:latin typeface="Arial MT"/>
                <a:cs typeface="Arial MT"/>
              </a:rPr>
              <a:t>%</a:t>
            </a:r>
            <a:r>
              <a:rPr sz="3950" dirty="0">
                <a:latin typeface="Arial MT"/>
                <a:cs typeface="Arial MT"/>
              </a:rPr>
              <a:t> OU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hypotension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artérielle : </a:t>
            </a:r>
            <a:r>
              <a:rPr sz="3950" spc="-95" dirty="0">
                <a:latin typeface="Arial MT"/>
                <a:cs typeface="Arial MT"/>
              </a:rPr>
              <a:t>PAs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&lt; </a:t>
            </a:r>
            <a:r>
              <a:rPr sz="3950" dirty="0">
                <a:latin typeface="Arial MT"/>
                <a:cs typeface="Arial MT"/>
              </a:rPr>
              <a:t>90 </a:t>
            </a:r>
            <a:r>
              <a:rPr sz="3950" spc="35" dirty="0">
                <a:latin typeface="Arial MT"/>
                <a:cs typeface="Arial MT"/>
              </a:rPr>
              <a:t>mmHg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6727" y="2506620"/>
            <a:ext cx="7754744" cy="5160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98" y="261066"/>
            <a:ext cx="15430500" cy="1036891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1945"/>
              </a:spcBef>
              <a:buSzPct val="123076"/>
              <a:buChar char="•"/>
              <a:tabLst>
                <a:tab pos="509905" algn="l"/>
              </a:tabLst>
            </a:pPr>
            <a:r>
              <a:rPr sz="3900" b="1" dirty="0">
                <a:latin typeface="Arial"/>
                <a:cs typeface="Arial"/>
              </a:rPr>
              <a:t>Signes</a:t>
            </a:r>
            <a:r>
              <a:rPr sz="3900" b="1" spc="-45" dirty="0">
                <a:latin typeface="Arial"/>
                <a:cs typeface="Arial"/>
              </a:rPr>
              <a:t> </a:t>
            </a:r>
            <a:r>
              <a:rPr sz="3900" b="1" dirty="0">
                <a:latin typeface="Arial"/>
                <a:cs typeface="Arial"/>
              </a:rPr>
              <a:t>de</a:t>
            </a:r>
            <a:r>
              <a:rPr sz="3900" b="1" spc="-40" dirty="0">
                <a:latin typeface="Arial"/>
                <a:cs typeface="Arial"/>
              </a:rPr>
              <a:t> </a:t>
            </a:r>
            <a:r>
              <a:rPr sz="3900" b="1" dirty="0">
                <a:latin typeface="Arial"/>
                <a:cs typeface="Arial"/>
              </a:rPr>
              <a:t>détresse</a:t>
            </a:r>
            <a:r>
              <a:rPr sz="3900" b="1" spc="-40" dirty="0">
                <a:latin typeface="Arial"/>
                <a:cs typeface="Arial"/>
              </a:rPr>
              <a:t> </a:t>
            </a:r>
            <a:r>
              <a:rPr sz="3900" b="1" spc="-10" dirty="0">
                <a:latin typeface="Arial"/>
                <a:cs typeface="Arial"/>
              </a:rPr>
              <a:t>respiratoire</a:t>
            </a:r>
            <a:endParaRPr sz="3900">
              <a:latin typeface="Arial"/>
              <a:cs typeface="Arial"/>
            </a:endParaRPr>
          </a:p>
          <a:p>
            <a:pPr marL="1012190" lvl="1" indent="-497205">
              <a:lnSpc>
                <a:spcPct val="100000"/>
              </a:lnSpc>
              <a:spcBef>
                <a:spcPts val="3170"/>
              </a:spcBef>
              <a:buSzPct val="123076"/>
              <a:buChar char="•"/>
              <a:tabLst>
                <a:tab pos="1012190" algn="l"/>
              </a:tabLst>
            </a:pPr>
            <a:r>
              <a:rPr sz="3900" dirty="0">
                <a:latin typeface="Arial MT"/>
                <a:cs typeface="Arial MT"/>
              </a:rPr>
              <a:t>Mise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en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jeu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des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muscles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respiratoires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spc="-10" dirty="0">
                <a:latin typeface="Arial MT"/>
                <a:cs typeface="Arial MT"/>
              </a:rPr>
              <a:t>accessoires</a:t>
            </a:r>
            <a:endParaRPr sz="3900">
              <a:latin typeface="Arial MT"/>
              <a:cs typeface="Arial MT"/>
            </a:endParaRPr>
          </a:p>
          <a:p>
            <a:pPr marL="1012190" lvl="1" indent="-497205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012190" algn="l"/>
              </a:tabLst>
            </a:pPr>
            <a:r>
              <a:rPr sz="3900" spc="-10" dirty="0">
                <a:latin typeface="Arial MT"/>
                <a:cs typeface="Arial MT"/>
              </a:rPr>
              <a:t>Hypoxémie:</a:t>
            </a:r>
            <a:endParaRPr sz="3900">
              <a:latin typeface="Arial MT"/>
              <a:cs typeface="Arial MT"/>
            </a:endParaRPr>
          </a:p>
          <a:p>
            <a:pPr marL="1515110" marR="5080" lvl="2" indent="-497840">
              <a:lnSpc>
                <a:spcPts val="4170"/>
              </a:lnSpc>
              <a:spcBef>
                <a:spcPts val="3725"/>
              </a:spcBef>
              <a:buSzPct val="123076"/>
              <a:buFont typeface="Arial MT"/>
              <a:buChar char="•"/>
              <a:tabLst>
                <a:tab pos="1515110" algn="l"/>
              </a:tabLst>
            </a:pPr>
            <a:r>
              <a:rPr sz="3900" i="1" spc="-10" dirty="0">
                <a:latin typeface="Arial"/>
                <a:cs typeface="Arial"/>
              </a:rPr>
              <a:t>PaO2 </a:t>
            </a:r>
            <a:r>
              <a:rPr sz="3900" i="1" spc="65" dirty="0">
                <a:latin typeface="Arial"/>
                <a:cs typeface="Arial"/>
              </a:rPr>
              <a:t>&lt;</a:t>
            </a:r>
            <a:r>
              <a:rPr sz="3900" i="1" spc="-10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50-60</a:t>
            </a:r>
            <a:r>
              <a:rPr sz="3900" i="1" spc="-5" dirty="0">
                <a:latin typeface="Arial"/>
                <a:cs typeface="Arial"/>
              </a:rPr>
              <a:t> </a:t>
            </a:r>
            <a:r>
              <a:rPr sz="3900" i="1" spc="55" dirty="0">
                <a:latin typeface="Arial"/>
                <a:cs typeface="Arial"/>
              </a:rPr>
              <a:t>mmHg</a:t>
            </a:r>
            <a:r>
              <a:rPr sz="3900" i="1" spc="-10" dirty="0">
                <a:latin typeface="Arial"/>
                <a:cs typeface="Arial"/>
              </a:rPr>
              <a:t> </a:t>
            </a:r>
            <a:r>
              <a:rPr sz="3900" dirty="0">
                <a:latin typeface="Arial MT"/>
                <a:cs typeface="Arial MT"/>
              </a:rPr>
              <a:t>sous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FiO2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spc="65" dirty="0">
                <a:latin typeface="Arial MT"/>
                <a:cs typeface="Arial MT"/>
              </a:rPr>
              <a:t>&gt;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0,5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ou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SpO2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65" dirty="0">
                <a:latin typeface="Arial MT"/>
                <a:cs typeface="Arial MT"/>
              </a:rPr>
              <a:t>&lt;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90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450" dirty="0">
                <a:latin typeface="Arial MT"/>
                <a:cs typeface="Arial MT"/>
              </a:rPr>
              <a:t>%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spc="-20" dirty="0">
                <a:latin typeface="Arial MT"/>
                <a:cs typeface="Arial MT"/>
              </a:rPr>
              <a:t>ET/OU </a:t>
            </a:r>
            <a:r>
              <a:rPr sz="3900" dirty="0">
                <a:latin typeface="Arial MT"/>
                <a:cs typeface="Arial MT"/>
              </a:rPr>
              <a:t>h</a:t>
            </a:r>
            <a:r>
              <a:rPr sz="3900" i="1" dirty="0">
                <a:latin typeface="Arial"/>
                <a:cs typeface="Arial"/>
              </a:rPr>
              <a:t>ypercapnie</a:t>
            </a:r>
            <a:r>
              <a:rPr sz="3900" i="1" spc="-25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:</a:t>
            </a:r>
            <a:r>
              <a:rPr sz="3900" i="1" spc="-20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PaCO2</a:t>
            </a:r>
            <a:r>
              <a:rPr sz="3900" i="1" spc="-25" dirty="0">
                <a:latin typeface="Arial"/>
                <a:cs typeface="Arial"/>
              </a:rPr>
              <a:t> </a:t>
            </a:r>
            <a:r>
              <a:rPr sz="3900" i="1" spc="65" dirty="0">
                <a:latin typeface="Arial"/>
                <a:cs typeface="Arial"/>
              </a:rPr>
              <a:t>&gt;</a:t>
            </a:r>
            <a:r>
              <a:rPr sz="3900" i="1" spc="-20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50</a:t>
            </a:r>
            <a:r>
              <a:rPr sz="3900" i="1" spc="-25" dirty="0">
                <a:latin typeface="Arial"/>
                <a:cs typeface="Arial"/>
              </a:rPr>
              <a:t> </a:t>
            </a:r>
            <a:r>
              <a:rPr sz="3900" i="1" spc="55" dirty="0">
                <a:latin typeface="Arial"/>
                <a:cs typeface="Arial"/>
              </a:rPr>
              <a:t>mmHg</a:t>
            </a:r>
            <a:r>
              <a:rPr sz="3900" i="1" spc="-20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ou</a:t>
            </a:r>
            <a:r>
              <a:rPr sz="3900" i="1" spc="-20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augmentation</a:t>
            </a:r>
            <a:r>
              <a:rPr sz="3900" i="1" spc="-25" dirty="0">
                <a:latin typeface="Arial"/>
                <a:cs typeface="Arial"/>
              </a:rPr>
              <a:t> </a:t>
            </a:r>
            <a:r>
              <a:rPr sz="3900" i="1" spc="65" dirty="0">
                <a:latin typeface="Arial"/>
                <a:cs typeface="Arial"/>
              </a:rPr>
              <a:t>&gt;</a:t>
            </a:r>
            <a:r>
              <a:rPr sz="3900" i="1" spc="-20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8</a:t>
            </a:r>
            <a:r>
              <a:rPr sz="3900" i="1" spc="-25" dirty="0">
                <a:latin typeface="Arial"/>
                <a:cs typeface="Arial"/>
              </a:rPr>
              <a:t> </a:t>
            </a:r>
            <a:r>
              <a:rPr sz="3900" i="1" spc="35" dirty="0">
                <a:latin typeface="Arial"/>
                <a:cs typeface="Arial"/>
              </a:rPr>
              <a:t>mmHg</a:t>
            </a:r>
            <a:endParaRPr sz="3900">
              <a:latin typeface="Arial"/>
              <a:cs typeface="Arial"/>
            </a:endParaRPr>
          </a:p>
          <a:p>
            <a:pPr marL="1012190" lvl="1" indent="-497205">
              <a:lnSpc>
                <a:spcPct val="100000"/>
              </a:lnSpc>
              <a:spcBef>
                <a:spcPts val="3100"/>
              </a:spcBef>
              <a:buSzPct val="123076"/>
              <a:buFont typeface="Arial MT"/>
              <a:buChar char="•"/>
              <a:tabLst>
                <a:tab pos="1012190" algn="l"/>
              </a:tabLst>
            </a:pPr>
            <a:r>
              <a:rPr sz="3900" i="1" dirty="0">
                <a:latin typeface="Arial"/>
                <a:cs typeface="Arial"/>
              </a:rPr>
              <a:t>Acidose</a:t>
            </a:r>
            <a:r>
              <a:rPr sz="3900" i="1" spc="140" dirty="0">
                <a:latin typeface="Arial"/>
                <a:cs typeface="Arial"/>
              </a:rPr>
              <a:t> </a:t>
            </a:r>
            <a:r>
              <a:rPr sz="3900" i="1" spc="-10" dirty="0">
                <a:latin typeface="Arial"/>
                <a:cs typeface="Arial"/>
              </a:rPr>
              <a:t>respiratoire</a:t>
            </a:r>
            <a:endParaRPr sz="3900">
              <a:latin typeface="Arial"/>
              <a:cs typeface="Arial"/>
            </a:endParaRPr>
          </a:p>
          <a:p>
            <a:pPr marL="1515110" lvl="2" indent="-497840">
              <a:lnSpc>
                <a:spcPct val="100000"/>
              </a:lnSpc>
              <a:spcBef>
                <a:spcPts val="3160"/>
              </a:spcBef>
              <a:buSzPct val="123076"/>
              <a:buFont typeface="Arial MT"/>
              <a:buChar char="•"/>
              <a:tabLst>
                <a:tab pos="1515110" algn="l"/>
              </a:tabLst>
            </a:pPr>
            <a:r>
              <a:rPr sz="3900" i="1" spc="70" dirty="0">
                <a:latin typeface="Arial"/>
                <a:cs typeface="Arial"/>
              </a:rPr>
              <a:t>pH </a:t>
            </a:r>
            <a:r>
              <a:rPr sz="3900" i="1" spc="65" dirty="0">
                <a:latin typeface="Arial"/>
                <a:cs typeface="Arial"/>
              </a:rPr>
              <a:t>&lt;</a:t>
            </a:r>
            <a:r>
              <a:rPr sz="3900" i="1" spc="75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7,32</a:t>
            </a:r>
            <a:r>
              <a:rPr sz="3900" i="1" spc="75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ou</a:t>
            </a:r>
            <a:r>
              <a:rPr sz="3900" i="1" spc="75" dirty="0">
                <a:latin typeface="Arial"/>
                <a:cs typeface="Arial"/>
              </a:rPr>
              <a:t> </a:t>
            </a:r>
            <a:r>
              <a:rPr sz="3900" i="1" dirty="0">
                <a:latin typeface="Arial"/>
                <a:cs typeface="Arial"/>
              </a:rPr>
              <a:t>diminution</a:t>
            </a:r>
            <a:r>
              <a:rPr sz="3900" i="1" spc="75" dirty="0">
                <a:latin typeface="Arial"/>
                <a:cs typeface="Arial"/>
              </a:rPr>
              <a:t> </a:t>
            </a:r>
            <a:r>
              <a:rPr sz="3900" i="1" spc="65" dirty="0">
                <a:latin typeface="Arial"/>
                <a:cs typeface="Arial"/>
              </a:rPr>
              <a:t>&gt;</a:t>
            </a:r>
            <a:r>
              <a:rPr sz="3900" i="1" spc="75" dirty="0">
                <a:latin typeface="Arial"/>
                <a:cs typeface="Arial"/>
              </a:rPr>
              <a:t> </a:t>
            </a:r>
            <a:r>
              <a:rPr sz="3900" i="1" spc="-20" dirty="0">
                <a:latin typeface="Arial"/>
                <a:cs typeface="Arial"/>
              </a:rPr>
              <a:t>0,07</a:t>
            </a:r>
            <a:endParaRPr sz="3900">
              <a:latin typeface="Arial"/>
              <a:cs typeface="Arial"/>
            </a:endParaRPr>
          </a:p>
          <a:p>
            <a:pPr marL="1012190" lvl="1" indent="-497205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012190" algn="l"/>
              </a:tabLst>
            </a:pPr>
            <a:r>
              <a:rPr sz="3900" spc="-10" dirty="0">
                <a:latin typeface="Arial MT"/>
                <a:cs typeface="Arial MT"/>
              </a:rPr>
              <a:t>Tachypnée</a:t>
            </a:r>
            <a:endParaRPr sz="3900">
              <a:latin typeface="Arial MT"/>
              <a:cs typeface="Arial MT"/>
            </a:endParaRPr>
          </a:p>
          <a:p>
            <a:pPr marL="1515110" lvl="2" indent="-497840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515110" algn="l"/>
              </a:tabLst>
            </a:pPr>
            <a:r>
              <a:rPr sz="3900" dirty="0">
                <a:latin typeface="Arial MT"/>
                <a:cs typeface="Arial MT"/>
              </a:rPr>
              <a:t>ratio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FR/Vt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spc="65" dirty="0">
                <a:latin typeface="Arial MT"/>
                <a:cs typeface="Arial MT"/>
              </a:rPr>
              <a:t>&gt;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spc="-25" dirty="0">
                <a:latin typeface="Arial MT"/>
                <a:cs typeface="Arial MT"/>
              </a:rPr>
              <a:t>105</a:t>
            </a:r>
            <a:endParaRPr sz="3900">
              <a:latin typeface="Arial MT"/>
              <a:cs typeface="Arial MT"/>
            </a:endParaRPr>
          </a:p>
          <a:p>
            <a:pPr marL="1012190" lvl="1" indent="-497205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012190" algn="l"/>
              </a:tabLst>
            </a:pPr>
            <a:r>
              <a:rPr sz="3900" spc="-10" dirty="0">
                <a:latin typeface="Arial MT"/>
                <a:cs typeface="Arial MT"/>
              </a:rPr>
              <a:t>Polypnée</a:t>
            </a:r>
            <a:endParaRPr sz="3900">
              <a:latin typeface="Arial MT"/>
              <a:cs typeface="Arial MT"/>
            </a:endParaRPr>
          </a:p>
          <a:p>
            <a:pPr marL="1515110" lvl="2" indent="-497840">
              <a:lnSpc>
                <a:spcPct val="100000"/>
              </a:lnSpc>
              <a:spcBef>
                <a:spcPts val="3155"/>
              </a:spcBef>
              <a:buSzPct val="123076"/>
              <a:buChar char="•"/>
              <a:tabLst>
                <a:tab pos="1515110" algn="l"/>
              </a:tabLst>
            </a:pPr>
            <a:r>
              <a:rPr sz="3900" spc="-45" dirty="0">
                <a:latin typeface="Arial MT"/>
                <a:cs typeface="Arial MT"/>
              </a:rPr>
              <a:t>FR</a:t>
            </a:r>
            <a:r>
              <a:rPr sz="3900" spc="50" dirty="0">
                <a:latin typeface="Arial MT"/>
                <a:cs typeface="Arial MT"/>
              </a:rPr>
              <a:t> </a:t>
            </a:r>
            <a:r>
              <a:rPr sz="3900" spc="65" dirty="0">
                <a:latin typeface="Arial MT"/>
                <a:cs typeface="Arial MT"/>
              </a:rPr>
              <a:t>&gt;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35/min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ou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augmentation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spc="65" dirty="0">
                <a:latin typeface="Arial MT"/>
                <a:cs typeface="Arial MT"/>
              </a:rPr>
              <a:t>&gt;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spc="105" dirty="0">
                <a:latin typeface="Arial MT"/>
                <a:cs typeface="Arial MT"/>
              </a:rPr>
              <a:t>50%</a:t>
            </a:r>
            <a:endParaRPr sz="39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1775" y="5502449"/>
            <a:ext cx="5157516" cy="49991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629" y="691003"/>
            <a:ext cx="11642725" cy="393001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Signes</a:t>
            </a:r>
            <a:r>
              <a:rPr sz="3950" b="1" spc="-26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généraux</a:t>
            </a:r>
            <a:endParaRPr sz="3950">
              <a:latin typeface="Arial"/>
              <a:cs typeface="Arial"/>
            </a:endParaRPr>
          </a:p>
          <a:p>
            <a:pPr marL="1017269" lvl="1" indent="-502284">
              <a:lnSpc>
                <a:spcPct val="100000"/>
              </a:lnSpc>
              <a:spcBef>
                <a:spcPts val="322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Sueurs,</a:t>
            </a:r>
            <a:r>
              <a:rPr sz="3950" spc="-27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cyanose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75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Signes</a:t>
            </a:r>
            <a:r>
              <a:rPr sz="3950" b="1" spc="-26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neurologiques</a:t>
            </a:r>
            <a:endParaRPr sz="3950">
              <a:latin typeface="Arial"/>
              <a:cs typeface="Arial"/>
            </a:endParaRPr>
          </a:p>
          <a:p>
            <a:pPr marL="1017269" lvl="1" indent="-502284">
              <a:lnSpc>
                <a:spcPct val="100000"/>
              </a:lnSpc>
              <a:spcBef>
                <a:spcPts val="3225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Anxiété,</a:t>
            </a:r>
            <a:r>
              <a:rPr sz="3950" spc="6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agitation,</a:t>
            </a:r>
            <a:r>
              <a:rPr sz="3950" spc="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voire</a:t>
            </a:r>
            <a:r>
              <a:rPr sz="3950" spc="6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troubles</a:t>
            </a:r>
            <a:r>
              <a:rPr sz="3950" spc="6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5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conscience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6573" y="7012720"/>
            <a:ext cx="10531475" cy="2432050"/>
          </a:xfrm>
          <a:prstGeom prst="rect">
            <a:avLst/>
          </a:prstGeom>
          <a:ln w="41883">
            <a:solidFill>
              <a:srgbClr val="EE220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59815" marR="1052195" algn="ctr">
              <a:lnSpc>
                <a:spcPct val="102699"/>
              </a:lnSpc>
              <a:spcBef>
                <a:spcPts val="265"/>
              </a:spcBef>
              <a:tabLst>
                <a:tab pos="2014220" algn="l"/>
                <a:tab pos="3247390" algn="l"/>
                <a:tab pos="3571240" algn="l"/>
                <a:tab pos="4122420" algn="l"/>
                <a:tab pos="4166870" algn="l"/>
                <a:tab pos="5379085" algn="l"/>
                <a:tab pos="6298565" algn="l"/>
                <a:tab pos="6644005" algn="l"/>
              </a:tabLst>
            </a:pPr>
            <a:r>
              <a:rPr sz="4950" b="1" spc="-25" dirty="0">
                <a:latin typeface="Arial"/>
                <a:cs typeface="Arial"/>
              </a:rPr>
              <a:t>En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-25" dirty="0">
                <a:latin typeface="Arial"/>
                <a:cs typeface="Arial"/>
              </a:rPr>
              <a:t>cas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-25" dirty="0">
                <a:latin typeface="Arial"/>
                <a:cs typeface="Arial"/>
              </a:rPr>
              <a:t>de</a:t>
            </a:r>
            <a:r>
              <a:rPr sz="4950" b="1" dirty="0">
                <a:latin typeface="Arial"/>
                <a:cs typeface="Arial"/>
              </a:rPr>
              <a:t>		</a:t>
            </a:r>
            <a:r>
              <a:rPr sz="4950" b="1" spc="-10" dirty="0">
                <a:latin typeface="Arial"/>
                <a:cs typeface="Arial"/>
              </a:rPr>
              <a:t>parfaite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-10" dirty="0">
                <a:latin typeface="Arial"/>
                <a:cs typeface="Arial"/>
              </a:rPr>
              <a:t>tolérance clinique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5" dirty="0">
                <a:latin typeface="Arial"/>
                <a:cs typeface="Arial"/>
              </a:rPr>
              <a:t>=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-25" dirty="0">
                <a:latin typeface="Arial"/>
                <a:cs typeface="Arial"/>
              </a:rPr>
              <a:t>pas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-25" dirty="0">
                <a:latin typeface="Arial"/>
                <a:cs typeface="Arial"/>
              </a:rPr>
              <a:t>de</a:t>
            </a:r>
            <a:r>
              <a:rPr sz="4950" b="1" dirty="0">
                <a:latin typeface="Arial"/>
                <a:cs typeface="Arial"/>
              </a:rPr>
              <a:t>	</a:t>
            </a:r>
            <a:r>
              <a:rPr sz="4950" b="1" spc="-25" dirty="0">
                <a:latin typeface="Arial"/>
                <a:cs typeface="Arial"/>
              </a:rPr>
              <a:t>GDS </a:t>
            </a:r>
            <a:r>
              <a:rPr sz="4950" b="1" spc="-10" dirty="0">
                <a:latin typeface="Arial"/>
                <a:cs typeface="Arial"/>
              </a:rPr>
              <a:t>systématique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226" y="413872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95" dirty="0"/>
              <a:t>Echec</a:t>
            </a:r>
            <a:r>
              <a:rPr sz="6850" spc="-380" dirty="0"/>
              <a:t> </a:t>
            </a:r>
            <a:r>
              <a:rPr sz="6850" spc="-105" dirty="0"/>
              <a:t>du</a:t>
            </a:r>
            <a:r>
              <a:rPr sz="6850" spc="-370" dirty="0"/>
              <a:t> </a:t>
            </a:r>
            <a:r>
              <a:rPr sz="6850" dirty="0"/>
              <a:t>test</a:t>
            </a:r>
            <a:r>
              <a:rPr sz="6850" spc="-375" dirty="0"/>
              <a:t> </a:t>
            </a:r>
            <a:r>
              <a:rPr sz="6850" dirty="0"/>
              <a:t>de</a:t>
            </a:r>
            <a:r>
              <a:rPr sz="6850" spc="-375" dirty="0"/>
              <a:t> </a:t>
            </a:r>
            <a:r>
              <a:rPr sz="6850" spc="-350" dirty="0"/>
              <a:t>VS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35440" y="2117342"/>
            <a:ext cx="16690340" cy="7792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Rechercher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les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facteurs</a:t>
            </a:r>
            <a:r>
              <a:rPr sz="3950" spc="-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favorisants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spc="-20" dirty="0">
                <a:latin typeface="Arial MT"/>
                <a:cs typeface="Arial MT"/>
              </a:rPr>
              <a:t>++++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04"/>
              </a:spcBef>
              <a:buFont typeface="Arial MT"/>
              <a:buChar char="•"/>
            </a:pPr>
            <a:endParaRPr sz="3950">
              <a:latin typeface="Arial MT"/>
              <a:cs typeface="Arial MT"/>
            </a:endParaRPr>
          </a:p>
          <a:p>
            <a:pPr marL="1017269" marR="5080" lvl="1" indent="-502920">
              <a:lnSpc>
                <a:spcPts val="4240"/>
              </a:lnSpc>
              <a:spcBef>
                <a:spcPts val="5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50" dirty="0">
                <a:latin typeface="Arial MT"/>
                <a:cs typeface="Arial MT"/>
              </a:rPr>
              <a:t>obstruction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la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sonde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d’intubation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et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l’arbre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trachéo-</a:t>
            </a:r>
            <a:r>
              <a:rPr sz="3950" spc="-10" dirty="0">
                <a:latin typeface="Arial MT"/>
                <a:cs typeface="Arial MT"/>
              </a:rPr>
              <a:t>bronchique, bronchospasme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15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insuffisance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ventriculaire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gauche,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ischémie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myocardique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neuromyopathie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réanimation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5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anémie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09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50" dirty="0">
                <a:latin typeface="Arial MT"/>
                <a:cs typeface="Arial MT"/>
              </a:rPr>
              <a:t>dysfonction </a:t>
            </a:r>
            <a:r>
              <a:rPr sz="3950" spc="-10" dirty="0">
                <a:latin typeface="Arial MT"/>
                <a:cs typeface="Arial MT"/>
              </a:rPr>
              <a:t>diaphragmatique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désordres</a:t>
            </a:r>
            <a:r>
              <a:rPr sz="3950" spc="10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métaboliques</a:t>
            </a:r>
            <a:r>
              <a:rPr sz="3950" spc="10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et</a:t>
            </a:r>
            <a:r>
              <a:rPr sz="3950" spc="10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nutritionnels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67" y="387422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00" dirty="0"/>
              <a:t>Les</a:t>
            </a:r>
            <a:r>
              <a:rPr sz="6850" spc="-345" dirty="0"/>
              <a:t> </a:t>
            </a:r>
            <a:r>
              <a:rPr sz="6850" spc="-105" dirty="0"/>
              <a:t>causes</a:t>
            </a:r>
            <a:r>
              <a:rPr sz="6850" spc="-345" dirty="0"/>
              <a:t> </a:t>
            </a:r>
            <a:r>
              <a:rPr sz="6850" dirty="0"/>
              <a:t>de</a:t>
            </a:r>
            <a:r>
              <a:rPr sz="6850" spc="-345" dirty="0"/>
              <a:t> </a:t>
            </a:r>
            <a:r>
              <a:rPr sz="6850" spc="-75" dirty="0"/>
              <a:t>l’échec</a:t>
            </a:r>
            <a:r>
              <a:rPr sz="6850" spc="-345" dirty="0"/>
              <a:t> </a:t>
            </a:r>
            <a:r>
              <a:rPr sz="6850" dirty="0"/>
              <a:t>de</a:t>
            </a:r>
            <a:r>
              <a:rPr sz="6850" spc="-345" dirty="0"/>
              <a:t> </a:t>
            </a:r>
            <a:r>
              <a:rPr sz="6850" spc="-10" dirty="0"/>
              <a:t>sevrage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01403" y="1781935"/>
            <a:ext cx="17359630" cy="849820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Causes </a:t>
            </a:r>
            <a:r>
              <a:rPr sz="3950" b="1" spc="-10" dirty="0">
                <a:latin typeface="Arial"/>
                <a:cs typeface="Arial"/>
              </a:rPr>
              <a:t>multiples</a:t>
            </a:r>
            <a:endParaRPr sz="3950">
              <a:latin typeface="Arial"/>
              <a:cs typeface="Arial"/>
            </a:endParaRPr>
          </a:p>
          <a:p>
            <a:pPr marL="1520190" marR="5080" lvl="1" indent="-502920">
              <a:lnSpc>
                <a:spcPts val="4240"/>
              </a:lnSpc>
              <a:spcBef>
                <a:spcPts val="3779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Non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contrôle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la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pathologie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causale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ou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survenue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d’une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complication </a:t>
            </a:r>
            <a:r>
              <a:rPr sz="3950" dirty="0">
                <a:latin typeface="Arial MT"/>
                <a:cs typeface="Arial MT"/>
              </a:rPr>
              <a:t>intercurrente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: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spc="-165" dirty="0">
                <a:latin typeface="Arial MT"/>
                <a:cs typeface="Arial MT"/>
              </a:rPr>
              <a:t>PAVM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-20" dirty="0">
                <a:latin typeface="Arial MT"/>
                <a:cs typeface="Arial MT"/>
              </a:rPr>
              <a:t>++++</a:t>
            </a:r>
            <a:endParaRPr sz="3950">
              <a:latin typeface="Arial MT"/>
              <a:cs typeface="Arial MT"/>
            </a:endParaRPr>
          </a:p>
          <a:p>
            <a:pPr marL="1520190" lvl="1" indent="-502284">
              <a:lnSpc>
                <a:spcPct val="100000"/>
              </a:lnSpc>
              <a:spcBef>
                <a:spcPts val="3155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Capacité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respiratoire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insuffisante:</a:t>
            </a:r>
            <a:endParaRPr sz="3950">
              <a:latin typeface="Arial MT"/>
              <a:cs typeface="Arial MT"/>
            </a:endParaRPr>
          </a:p>
          <a:p>
            <a:pPr marL="2022475" lvl="2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2022475" algn="l"/>
              </a:tabLst>
            </a:pPr>
            <a:r>
              <a:rPr sz="3950" dirty="0">
                <a:latin typeface="Arial MT"/>
                <a:cs typeface="Arial MT"/>
              </a:rPr>
              <a:t>troubles</a:t>
            </a:r>
            <a:r>
              <a:rPr sz="3950" spc="18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neurologiques</a:t>
            </a:r>
            <a:endParaRPr sz="3950">
              <a:latin typeface="Arial MT"/>
              <a:cs typeface="Arial MT"/>
            </a:endParaRPr>
          </a:p>
          <a:p>
            <a:pPr marL="2022475" lvl="2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2022475" algn="l"/>
              </a:tabLst>
            </a:pPr>
            <a:r>
              <a:rPr sz="3950" spc="50" dirty="0">
                <a:latin typeface="Arial MT"/>
                <a:cs typeface="Arial MT"/>
              </a:rPr>
              <a:t>dysfonction </a:t>
            </a:r>
            <a:r>
              <a:rPr sz="3950" spc="-10" dirty="0">
                <a:latin typeface="Arial MT"/>
                <a:cs typeface="Arial MT"/>
              </a:rPr>
              <a:t>diaphragmatique</a:t>
            </a:r>
            <a:endParaRPr sz="3950">
              <a:latin typeface="Arial MT"/>
              <a:cs typeface="Arial MT"/>
            </a:endParaRPr>
          </a:p>
          <a:p>
            <a:pPr marL="2022475" lvl="2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2022475" algn="l"/>
              </a:tabLst>
            </a:pPr>
            <a:r>
              <a:rPr sz="3950" spc="50" dirty="0">
                <a:latin typeface="Arial MT"/>
                <a:cs typeface="Arial MT"/>
              </a:rPr>
              <a:t>dysfonction</a:t>
            </a:r>
            <a:r>
              <a:rPr sz="3950" spc="6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cardiaque</a:t>
            </a:r>
            <a:r>
              <a:rPr sz="3950" spc="75" dirty="0">
                <a:latin typeface="Arial MT"/>
                <a:cs typeface="Arial MT"/>
              </a:rPr>
              <a:t> </a:t>
            </a:r>
            <a:r>
              <a:rPr sz="3950" spc="-20" dirty="0">
                <a:latin typeface="Arial MT"/>
                <a:cs typeface="Arial MT"/>
              </a:rPr>
              <a:t>++++</a:t>
            </a:r>
            <a:endParaRPr sz="3950">
              <a:latin typeface="Arial MT"/>
              <a:cs typeface="Arial MT"/>
            </a:endParaRPr>
          </a:p>
          <a:p>
            <a:pPr marL="2022475" lvl="2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2022475" algn="l"/>
              </a:tabLst>
            </a:pPr>
            <a:r>
              <a:rPr sz="3950" spc="55" dirty="0">
                <a:latin typeface="Arial MT"/>
                <a:cs typeface="Arial MT"/>
              </a:rPr>
              <a:t>toux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inefficace</a:t>
            </a:r>
            <a:endParaRPr sz="3950">
              <a:latin typeface="Arial MT"/>
              <a:cs typeface="Arial MT"/>
            </a:endParaRPr>
          </a:p>
          <a:p>
            <a:pPr marL="1520190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Augmentation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du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travail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respiratoire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à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spc="45" dirty="0">
                <a:latin typeface="Arial MT"/>
                <a:cs typeface="Arial MT"/>
              </a:rPr>
              <a:t>accomplir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98" y="365412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dirty="0"/>
              <a:t>Le</a:t>
            </a:r>
            <a:r>
              <a:rPr sz="6850" spc="-385" dirty="0"/>
              <a:t> </a:t>
            </a:r>
            <a:r>
              <a:rPr sz="6850" spc="-185" dirty="0"/>
              <a:t>risque</a:t>
            </a:r>
            <a:r>
              <a:rPr sz="6850" spc="-290" dirty="0"/>
              <a:t> </a:t>
            </a:r>
            <a:r>
              <a:rPr sz="6850" spc="-75" dirty="0"/>
              <a:t>d’oedème</a:t>
            </a:r>
            <a:r>
              <a:rPr sz="6850" spc="-340" dirty="0"/>
              <a:t> </a:t>
            </a:r>
            <a:r>
              <a:rPr sz="6850" spc="-10" dirty="0"/>
              <a:t>laryngé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274808" y="2470652"/>
            <a:ext cx="12770485" cy="593725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Facteurs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risque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Femme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Intubation</a:t>
            </a:r>
            <a:r>
              <a:rPr sz="3950" spc="1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pré-hospitalière</a:t>
            </a:r>
            <a:r>
              <a:rPr sz="3950" spc="180" dirty="0">
                <a:latin typeface="Arial MT"/>
                <a:cs typeface="Arial MT"/>
              </a:rPr>
              <a:t> </a:t>
            </a:r>
            <a:r>
              <a:rPr sz="3950" spc="204" dirty="0">
                <a:latin typeface="Arial MT"/>
                <a:cs typeface="Arial MT"/>
              </a:rPr>
              <a:t>/</a:t>
            </a:r>
            <a:r>
              <a:rPr sz="3950" spc="1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traumatique</a:t>
            </a:r>
            <a:r>
              <a:rPr sz="3950" spc="180" dirty="0">
                <a:latin typeface="Arial MT"/>
                <a:cs typeface="Arial MT"/>
              </a:rPr>
              <a:t> </a:t>
            </a:r>
            <a:r>
              <a:rPr sz="3950" spc="204" dirty="0">
                <a:latin typeface="Arial MT"/>
                <a:cs typeface="Arial MT"/>
              </a:rPr>
              <a:t>/</a:t>
            </a:r>
            <a:r>
              <a:rPr sz="3950" spc="18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prolongée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Intubation</a:t>
            </a:r>
            <a:r>
              <a:rPr sz="3950" spc="1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par</a:t>
            </a:r>
            <a:r>
              <a:rPr sz="3950" spc="1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voie</a:t>
            </a:r>
            <a:r>
              <a:rPr sz="3950" spc="13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nasale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Sonde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diamètre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inapproprié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5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Ballonnet </a:t>
            </a:r>
            <a:r>
              <a:rPr sz="3950" spc="-10" dirty="0">
                <a:latin typeface="Arial MT"/>
                <a:cs typeface="Arial MT"/>
              </a:rPr>
              <a:t>surgonflé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921" y="557888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00" dirty="0"/>
              <a:t>Les</a:t>
            </a:r>
            <a:r>
              <a:rPr sz="6850" spc="-350" dirty="0"/>
              <a:t> </a:t>
            </a:r>
            <a:r>
              <a:rPr sz="6850" spc="-160" dirty="0"/>
              <a:t>indications</a:t>
            </a:r>
            <a:r>
              <a:rPr sz="6850" spc="-315" dirty="0"/>
              <a:t> </a:t>
            </a:r>
            <a:r>
              <a:rPr sz="6850" dirty="0"/>
              <a:t>de</a:t>
            </a:r>
            <a:r>
              <a:rPr sz="6850" spc="-330" dirty="0"/>
              <a:t> </a:t>
            </a:r>
            <a:r>
              <a:rPr sz="6850" dirty="0"/>
              <a:t>la</a:t>
            </a:r>
            <a:r>
              <a:rPr sz="6850" spc="-325" dirty="0"/>
              <a:t> </a:t>
            </a:r>
            <a:r>
              <a:rPr sz="6850" spc="-160" dirty="0"/>
              <a:t>ventilation</a:t>
            </a:r>
            <a:r>
              <a:rPr sz="6850" spc="-315" dirty="0"/>
              <a:t> </a:t>
            </a:r>
            <a:r>
              <a:rPr sz="6850" spc="-100" dirty="0"/>
              <a:t>invasive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340104" y="1885489"/>
            <a:ext cx="10471150" cy="1898014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105" dirty="0">
                <a:latin typeface="Arial MT"/>
                <a:cs typeface="Arial MT"/>
              </a:rPr>
              <a:t> </a:t>
            </a:r>
            <a:r>
              <a:rPr sz="3950" spc="130" dirty="0">
                <a:latin typeface="Arial MT"/>
                <a:cs typeface="Arial MT"/>
              </a:rPr>
              <a:t>30%</a:t>
            </a:r>
            <a:r>
              <a:rPr sz="3950" spc="1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des</a:t>
            </a:r>
            <a:r>
              <a:rPr sz="3950" spc="1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patients</a:t>
            </a:r>
            <a:r>
              <a:rPr sz="3950" spc="1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sont</a:t>
            </a:r>
            <a:r>
              <a:rPr sz="3950" spc="10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intubés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514984" algn="l"/>
              </a:tabLst>
            </a:pPr>
            <a:r>
              <a:rPr sz="3950" spc="130" dirty="0">
                <a:latin typeface="Arial MT"/>
                <a:cs typeface="Arial MT"/>
              </a:rPr>
              <a:t>30%</a:t>
            </a:r>
            <a:r>
              <a:rPr sz="3950" spc="10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114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mortalité</a:t>
            </a:r>
            <a:r>
              <a:rPr sz="3950" spc="114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toutes</a:t>
            </a:r>
            <a:r>
              <a:rPr sz="3950" spc="114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causes</a:t>
            </a:r>
            <a:r>
              <a:rPr sz="3950" spc="114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confondues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81136" y="10806284"/>
            <a:ext cx="3494404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Esteban</a:t>
            </a:r>
            <a:r>
              <a:rPr sz="1950" spc="3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and</a:t>
            </a:r>
            <a:r>
              <a:rPr sz="1950" spc="3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60" dirty="0">
                <a:solidFill>
                  <a:srgbClr val="5E5E5E"/>
                </a:solidFill>
                <a:latin typeface="Arial MT"/>
                <a:cs typeface="Arial MT"/>
              </a:rPr>
              <a:t>co</a:t>
            </a:r>
            <a:r>
              <a:rPr sz="1950" spc="3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114" dirty="0">
                <a:solidFill>
                  <a:srgbClr val="5E5E5E"/>
                </a:solidFill>
                <a:latin typeface="Arial MT"/>
                <a:cs typeface="Arial MT"/>
              </a:rPr>
              <a:t>-</a:t>
            </a:r>
            <a:r>
              <a:rPr sz="1950" spc="3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JAMA</a:t>
            </a:r>
            <a:r>
              <a:rPr sz="1950" spc="3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114" dirty="0">
                <a:solidFill>
                  <a:srgbClr val="5E5E5E"/>
                </a:solidFill>
                <a:latin typeface="Arial MT"/>
                <a:cs typeface="Arial MT"/>
              </a:rPr>
              <a:t>-</a:t>
            </a:r>
            <a:r>
              <a:rPr sz="1950" spc="3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5E5E5E"/>
                </a:solidFill>
                <a:latin typeface="Arial MT"/>
                <a:cs typeface="Arial MT"/>
              </a:rPr>
              <a:t>2002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74107" y="4327892"/>
            <a:ext cx="5356225" cy="545465"/>
          </a:xfrm>
          <a:prstGeom prst="rect">
            <a:avLst/>
          </a:prstGeom>
          <a:ln w="62825">
            <a:solidFill>
              <a:srgbClr val="EE220C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540"/>
              </a:spcBef>
            </a:pPr>
            <a:r>
              <a:rPr sz="2600" b="1" dirty="0">
                <a:latin typeface="Arial"/>
                <a:cs typeface="Arial"/>
              </a:rPr>
              <a:t>Atteinte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pulmonaire</a:t>
            </a:r>
            <a:r>
              <a:rPr sz="2600" b="1" spc="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aigue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(70%)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34026" y="5744851"/>
            <a:ext cx="2035810" cy="83629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111760">
              <a:lnSpc>
                <a:spcPct val="103099"/>
              </a:lnSpc>
              <a:spcBef>
                <a:spcPts val="40"/>
              </a:spcBef>
            </a:pPr>
            <a:r>
              <a:rPr sz="2600" b="1" spc="-10" dirty="0">
                <a:latin typeface="Arial"/>
                <a:cs typeface="Arial"/>
              </a:rPr>
              <a:t>Hypoxémie Hypercapnie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30569" y="7572483"/>
            <a:ext cx="6043295" cy="21577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08580" marR="2600960" algn="ctr">
              <a:lnSpc>
                <a:spcPct val="101600"/>
              </a:lnSpc>
              <a:spcBef>
                <a:spcPts val="65"/>
              </a:spcBef>
            </a:pPr>
            <a:r>
              <a:rPr sz="2300" spc="-20" dirty="0">
                <a:solidFill>
                  <a:srgbClr val="5E5E5E"/>
                </a:solidFill>
                <a:latin typeface="Arial MT"/>
                <a:cs typeface="Arial MT"/>
              </a:rPr>
              <a:t>SDRA </a:t>
            </a:r>
            <a:r>
              <a:rPr sz="2300" spc="-15" dirty="0">
                <a:solidFill>
                  <a:srgbClr val="5E5E5E"/>
                </a:solidFill>
                <a:latin typeface="Arial MT"/>
                <a:cs typeface="Arial MT"/>
              </a:rPr>
              <a:t>BPCO</a:t>
            </a:r>
            <a:endParaRPr sz="2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300" spc="-10" dirty="0">
                <a:solidFill>
                  <a:srgbClr val="5E5E5E"/>
                </a:solidFill>
                <a:latin typeface="Arial MT"/>
                <a:cs typeface="Arial MT"/>
              </a:rPr>
              <a:t>Asthme</a:t>
            </a:r>
            <a:endParaRPr sz="2300">
              <a:latin typeface="Arial MT"/>
              <a:cs typeface="Arial MT"/>
            </a:endParaRPr>
          </a:p>
          <a:p>
            <a:pPr marL="12700" marR="5080" algn="ctr">
              <a:lnSpc>
                <a:spcPct val="101600"/>
              </a:lnSpc>
            </a:pPr>
            <a:r>
              <a:rPr sz="2300" dirty="0">
                <a:solidFill>
                  <a:srgbClr val="5E5E5E"/>
                </a:solidFill>
                <a:latin typeface="Arial MT"/>
                <a:cs typeface="Arial MT"/>
              </a:rPr>
              <a:t>Maladie</a:t>
            </a:r>
            <a:r>
              <a:rPr sz="2300" spc="5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5E5E5E"/>
                </a:solidFill>
                <a:latin typeface="Arial MT"/>
                <a:cs typeface="Arial MT"/>
              </a:rPr>
              <a:t>pulmonaire</a:t>
            </a:r>
            <a:r>
              <a:rPr sz="2300" spc="6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5E5E5E"/>
                </a:solidFill>
                <a:latin typeface="Arial MT"/>
                <a:cs typeface="Arial MT"/>
              </a:rPr>
              <a:t>chronique</a:t>
            </a:r>
            <a:r>
              <a:rPr sz="2300" spc="5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5E5E5E"/>
                </a:solidFill>
                <a:latin typeface="Arial MT"/>
                <a:cs typeface="Arial MT"/>
              </a:rPr>
              <a:t>:</a:t>
            </a:r>
            <a:r>
              <a:rPr sz="2300" spc="6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5E5E5E"/>
                </a:solidFill>
                <a:latin typeface="Arial MT"/>
                <a:cs typeface="Arial MT"/>
              </a:rPr>
              <a:t>fibrose,</a:t>
            </a:r>
            <a:r>
              <a:rPr sz="2300" spc="5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2300" spc="-20" dirty="0">
                <a:solidFill>
                  <a:srgbClr val="5E5E5E"/>
                </a:solidFill>
                <a:latin typeface="Arial MT"/>
                <a:cs typeface="Arial MT"/>
              </a:rPr>
              <a:t>PID… </a:t>
            </a:r>
            <a:r>
              <a:rPr sz="2300" spc="-10" dirty="0">
                <a:solidFill>
                  <a:srgbClr val="5E5E5E"/>
                </a:solidFill>
                <a:latin typeface="Arial MT"/>
                <a:cs typeface="Arial MT"/>
              </a:rPr>
              <a:t>Pneumopathie</a:t>
            </a:r>
            <a:endParaRPr sz="23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300" spc="-25" dirty="0">
                <a:solidFill>
                  <a:srgbClr val="5E5E5E"/>
                </a:solidFill>
                <a:latin typeface="Arial MT"/>
                <a:cs typeface="Arial MT"/>
              </a:rPr>
              <a:t>OAP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188585" y="4908376"/>
            <a:ext cx="327025" cy="791845"/>
            <a:chOff x="16188585" y="4908376"/>
            <a:chExt cx="327025" cy="791845"/>
          </a:xfrm>
        </p:grpSpPr>
        <p:sp>
          <p:nvSpPr>
            <p:cNvPr id="9" name="object 9"/>
            <p:cNvSpPr/>
            <p:nvPr/>
          </p:nvSpPr>
          <p:spPr>
            <a:xfrm>
              <a:off x="16351931" y="4908376"/>
              <a:ext cx="0" cy="507365"/>
            </a:xfrm>
            <a:custGeom>
              <a:avLst/>
              <a:gdLst/>
              <a:ahLst/>
              <a:cxnLst/>
              <a:rect l="l" t="t" r="r" b="b"/>
              <a:pathLst>
                <a:path h="507364">
                  <a:moveTo>
                    <a:pt x="0" y="0"/>
                  </a:moveTo>
                  <a:lnTo>
                    <a:pt x="0" y="464955"/>
                  </a:lnTo>
                  <a:lnTo>
                    <a:pt x="0" y="506839"/>
                  </a:lnTo>
                </a:path>
              </a:pathLst>
            </a:custGeom>
            <a:ln w="8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88585" y="5373332"/>
              <a:ext cx="327025" cy="327025"/>
            </a:xfrm>
            <a:custGeom>
              <a:avLst/>
              <a:gdLst/>
              <a:ahLst/>
              <a:cxnLst/>
              <a:rect l="l" t="t" r="r" b="b"/>
              <a:pathLst>
                <a:path w="327025" h="327025">
                  <a:moveTo>
                    <a:pt x="326691" y="0"/>
                  </a:moveTo>
                  <a:lnTo>
                    <a:pt x="0" y="0"/>
                  </a:lnTo>
                  <a:lnTo>
                    <a:pt x="163345" y="326691"/>
                  </a:lnTo>
                  <a:lnTo>
                    <a:pt x="32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88585" y="6698001"/>
            <a:ext cx="327025" cy="770890"/>
            <a:chOff x="16188585" y="6698001"/>
            <a:chExt cx="327025" cy="770890"/>
          </a:xfrm>
        </p:grpSpPr>
        <p:sp>
          <p:nvSpPr>
            <p:cNvPr id="12" name="object 12"/>
            <p:cNvSpPr/>
            <p:nvPr/>
          </p:nvSpPr>
          <p:spPr>
            <a:xfrm>
              <a:off x="16351931" y="6698001"/>
              <a:ext cx="0" cy="486409"/>
            </a:xfrm>
            <a:custGeom>
              <a:avLst/>
              <a:gdLst/>
              <a:ahLst/>
              <a:cxnLst/>
              <a:rect l="l" t="t" r="r" b="b"/>
              <a:pathLst>
                <a:path h="486409">
                  <a:moveTo>
                    <a:pt x="0" y="0"/>
                  </a:moveTo>
                  <a:lnTo>
                    <a:pt x="0" y="444013"/>
                  </a:lnTo>
                  <a:lnTo>
                    <a:pt x="0" y="485897"/>
                  </a:lnTo>
                </a:path>
              </a:pathLst>
            </a:custGeom>
            <a:ln w="8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88585" y="7142014"/>
              <a:ext cx="327025" cy="327025"/>
            </a:xfrm>
            <a:custGeom>
              <a:avLst/>
              <a:gdLst/>
              <a:ahLst/>
              <a:cxnLst/>
              <a:rect l="l" t="t" r="r" b="b"/>
              <a:pathLst>
                <a:path w="327025" h="327025">
                  <a:moveTo>
                    <a:pt x="326691" y="0"/>
                  </a:moveTo>
                  <a:lnTo>
                    <a:pt x="0" y="0"/>
                  </a:lnTo>
                  <a:lnTo>
                    <a:pt x="163345" y="326691"/>
                  </a:lnTo>
                  <a:lnTo>
                    <a:pt x="326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61476" y="4327892"/>
            <a:ext cx="3693795" cy="545465"/>
          </a:xfrm>
          <a:prstGeom prst="rect">
            <a:avLst/>
          </a:prstGeom>
          <a:ln w="62825">
            <a:solidFill>
              <a:srgbClr val="EE220C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540"/>
              </a:spcBef>
            </a:pPr>
            <a:r>
              <a:rPr sz="2600" b="1" dirty="0">
                <a:latin typeface="Arial"/>
                <a:cs typeface="Arial"/>
              </a:rPr>
              <a:t>Atteinte</a:t>
            </a:r>
            <a:r>
              <a:rPr sz="2600" b="1" spc="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neurologique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106" y="6170902"/>
            <a:ext cx="2207260" cy="535305"/>
          </a:xfrm>
          <a:prstGeom prst="rect">
            <a:avLst/>
          </a:prstGeom>
          <a:ln w="52354">
            <a:solidFill>
              <a:srgbClr val="1DB1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500"/>
              </a:spcBef>
              <a:tabLst>
                <a:tab pos="1425575" algn="l"/>
              </a:tabLst>
            </a:pPr>
            <a:r>
              <a:rPr sz="2600" b="1" spc="-10" dirty="0">
                <a:latin typeface="Arial"/>
                <a:cs typeface="Arial"/>
              </a:rPr>
              <a:t>Central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75" dirty="0">
                <a:latin typeface="Arial"/>
                <a:cs typeface="Arial"/>
              </a:rPr>
              <a:t>20%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1057" y="7349920"/>
            <a:ext cx="91948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i="1" spc="-20" dirty="0">
                <a:latin typeface="Arial"/>
                <a:cs typeface="Arial"/>
              </a:rPr>
              <a:t>Coma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3789" y="6126424"/>
            <a:ext cx="2270760" cy="524510"/>
          </a:xfrm>
          <a:prstGeom prst="rect">
            <a:avLst/>
          </a:prstGeom>
          <a:ln w="41883">
            <a:solidFill>
              <a:srgbClr val="0076BA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459"/>
              </a:spcBef>
            </a:pPr>
            <a:r>
              <a:rPr sz="2600" b="1" spc="-10" dirty="0">
                <a:latin typeface="Arial"/>
                <a:cs typeface="Arial"/>
              </a:rPr>
              <a:t>Périphérique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6809" y="7957139"/>
            <a:ext cx="360108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i="1" spc="-10" dirty="0">
                <a:latin typeface="Arial"/>
                <a:cs typeface="Arial"/>
              </a:rPr>
              <a:t>Trouble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de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la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déglutition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3048" y="7957139"/>
            <a:ext cx="334581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i="1" dirty="0">
                <a:latin typeface="Arial"/>
                <a:cs typeface="Arial"/>
              </a:rPr>
              <a:t>Fatigabilité</a:t>
            </a:r>
            <a:r>
              <a:rPr sz="2600" i="1" spc="13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musculaire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073" y="8563604"/>
            <a:ext cx="3713479" cy="21494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62685" marR="1155065" algn="ctr">
              <a:lnSpc>
                <a:spcPct val="102200"/>
              </a:lnSpc>
              <a:spcBef>
                <a:spcPts val="75"/>
              </a:spcBef>
            </a:pP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Traumatique Toxique</a:t>
            </a:r>
            <a:endParaRPr sz="1950">
              <a:latin typeface="Arial MT"/>
              <a:cs typeface="Arial MT"/>
            </a:endParaRPr>
          </a:p>
          <a:p>
            <a:pPr marL="12700" marR="5080" algn="ctr">
              <a:lnSpc>
                <a:spcPct val="102200"/>
              </a:lnSpc>
            </a:pP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Métabolique</a:t>
            </a:r>
            <a:r>
              <a:rPr sz="1950" spc="19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:</a:t>
            </a:r>
            <a:r>
              <a:rPr sz="1950" spc="19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hypoglycémie</a:t>
            </a:r>
            <a:r>
              <a:rPr sz="1950" spc="19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5E5E5E"/>
                </a:solidFill>
                <a:latin typeface="Arial MT"/>
                <a:cs typeface="Arial MT"/>
              </a:rPr>
              <a:t>+++ 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Sepsis</a:t>
            </a:r>
            <a:endParaRPr sz="1950">
              <a:latin typeface="Arial MT"/>
              <a:cs typeface="Arial MT"/>
            </a:endParaRPr>
          </a:p>
          <a:p>
            <a:pPr marL="722630" marR="715010" indent="565150">
              <a:lnSpc>
                <a:spcPct val="102200"/>
              </a:lnSpc>
            </a:pP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Vasculaire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Choc</a:t>
            </a:r>
            <a:r>
              <a:rPr sz="1950" spc="14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cardiogénique</a:t>
            </a:r>
            <a:endParaRPr sz="19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950" spc="-20" dirty="0">
                <a:solidFill>
                  <a:srgbClr val="5E5E5E"/>
                </a:solidFill>
                <a:latin typeface="Arial MT"/>
                <a:cs typeface="Arial MT"/>
              </a:rPr>
              <a:t>EME…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01407" y="9187271"/>
            <a:ext cx="2868930" cy="12382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76605">
              <a:lnSpc>
                <a:spcPct val="102200"/>
              </a:lnSpc>
              <a:spcBef>
                <a:spcPts val="75"/>
              </a:spcBef>
            </a:pP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Myasthénie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Maladie</a:t>
            </a:r>
            <a:r>
              <a:rPr sz="1950" spc="9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de</a:t>
            </a:r>
            <a:r>
              <a:rPr sz="1950" spc="9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Guillain-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Barré</a:t>
            </a:r>
            <a:endParaRPr sz="1950">
              <a:latin typeface="Arial MT"/>
              <a:cs typeface="Arial MT"/>
            </a:endParaRPr>
          </a:p>
          <a:p>
            <a:pPr marL="184785" marR="177165" indent="657860">
              <a:lnSpc>
                <a:spcPct val="102200"/>
              </a:lnSpc>
            </a:pP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Myopathie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Curarisation</a:t>
            </a:r>
            <a:r>
              <a:rPr sz="1950" spc="11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résiduelle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40576" y="9187271"/>
            <a:ext cx="4833620" cy="1541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45185" marR="837565" indent="494665">
              <a:lnSpc>
                <a:spcPct val="102200"/>
              </a:lnSpc>
              <a:spcBef>
                <a:spcPts val="75"/>
              </a:spcBef>
            </a:pP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Séquelle</a:t>
            </a:r>
            <a:r>
              <a:rPr sz="1950" spc="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d’AVC/TC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Maladie</a:t>
            </a:r>
            <a:r>
              <a:rPr sz="1950" spc="12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neuro-dégénérative</a:t>
            </a:r>
            <a:endParaRPr sz="19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Myasthénie/myosite</a:t>
            </a:r>
            <a:endParaRPr sz="1950">
              <a:latin typeface="Arial MT"/>
              <a:cs typeface="Arial MT"/>
            </a:endParaRPr>
          </a:p>
          <a:p>
            <a:pPr marL="12700" marR="5080" algn="ctr">
              <a:lnSpc>
                <a:spcPct val="102200"/>
              </a:lnSpc>
            </a:pP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Lésion</a:t>
            </a:r>
            <a:r>
              <a:rPr sz="1950" spc="6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directe</a:t>
            </a:r>
            <a:r>
              <a:rPr sz="1950" spc="7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des</a:t>
            </a:r>
            <a:r>
              <a:rPr sz="1950" spc="7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CV</a:t>
            </a:r>
            <a:r>
              <a:rPr sz="1950" spc="7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ou</a:t>
            </a:r>
            <a:r>
              <a:rPr sz="1950" spc="7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cartilage</a:t>
            </a:r>
            <a:r>
              <a:rPr sz="1950" spc="7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5E5E5E"/>
                </a:solidFill>
                <a:latin typeface="Arial MT"/>
                <a:cs typeface="Arial MT"/>
              </a:rPr>
              <a:t>cricoïde </a:t>
            </a:r>
            <a:r>
              <a:rPr sz="1950" spc="-25" dirty="0">
                <a:solidFill>
                  <a:srgbClr val="5E5E5E"/>
                </a:solidFill>
                <a:latin typeface="Arial MT"/>
                <a:cs typeface="Arial MT"/>
              </a:rPr>
              <a:t>SNG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04919" y="4883639"/>
            <a:ext cx="6659880" cy="1167765"/>
            <a:chOff x="1904919" y="4883639"/>
            <a:chExt cx="6659880" cy="1167765"/>
          </a:xfrm>
        </p:grpSpPr>
        <p:sp>
          <p:nvSpPr>
            <p:cNvPr id="24" name="object 24"/>
            <p:cNvSpPr/>
            <p:nvPr/>
          </p:nvSpPr>
          <p:spPr>
            <a:xfrm>
              <a:off x="5208164" y="4883639"/>
              <a:ext cx="0" cy="566420"/>
            </a:xfrm>
            <a:custGeom>
              <a:avLst/>
              <a:gdLst/>
              <a:ahLst/>
              <a:cxnLst/>
              <a:rect l="l" t="t" r="r" b="b"/>
              <a:pathLst>
                <a:path h="566420">
                  <a:moveTo>
                    <a:pt x="0" y="566179"/>
                  </a:moveTo>
                  <a:lnTo>
                    <a:pt x="0" y="0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96455" y="5417541"/>
              <a:ext cx="6465570" cy="0"/>
            </a:xfrm>
            <a:custGeom>
              <a:avLst/>
              <a:gdLst/>
              <a:ahLst/>
              <a:cxnLst/>
              <a:rect l="l" t="t" r="r" b="b"/>
              <a:pathLst>
                <a:path w="6465570">
                  <a:moveTo>
                    <a:pt x="0" y="0"/>
                  </a:moveTo>
                  <a:lnTo>
                    <a:pt x="6465301" y="0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30570" y="5443081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4919" y="5799843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438874" y="5443081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13224" y="5799843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904919" y="6823105"/>
            <a:ext cx="251460" cy="608330"/>
            <a:chOff x="1904919" y="6823105"/>
            <a:chExt cx="251460" cy="608330"/>
          </a:xfrm>
        </p:grpSpPr>
        <p:sp>
          <p:nvSpPr>
            <p:cNvPr id="31" name="object 31"/>
            <p:cNvSpPr/>
            <p:nvPr/>
          </p:nvSpPr>
          <p:spPr>
            <a:xfrm>
              <a:off x="2030570" y="6823105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04919" y="7179867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59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904919" y="7872754"/>
            <a:ext cx="251460" cy="608330"/>
            <a:chOff x="1904919" y="7872754"/>
            <a:chExt cx="251460" cy="608330"/>
          </a:xfrm>
        </p:grpSpPr>
        <p:sp>
          <p:nvSpPr>
            <p:cNvPr id="34" name="object 34"/>
            <p:cNvSpPr/>
            <p:nvPr/>
          </p:nvSpPr>
          <p:spPr>
            <a:xfrm>
              <a:off x="2030570" y="7872754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4919" y="8229516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59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210194" y="6661588"/>
            <a:ext cx="4511040" cy="1073785"/>
            <a:chOff x="6210194" y="6661588"/>
            <a:chExt cx="4511040" cy="1073785"/>
          </a:xfrm>
        </p:grpSpPr>
        <p:sp>
          <p:nvSpPr>
            <p:cNvPr id="37" name="object 37"/>
            <p:cNvSpPr/>
            <p:nvPr/>
          </p:nvSpPr>
          <p:spPr>
            <a:xfrm>
              <a:off x="8438875" y="6661588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4">
                  <a:moveTo>
                    <a:pt x="0" y="482749"/>
                  </a:moveTo>
                  <a:lnTo>
                    <a:pt x="0" y="0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91431" y="7155861"/>
              <a:ext cx="4295140" cy="0"/>
            </a:xfrm>
            <a:custGeom>
              <a:avLst/>
              <a:gdLst/>
              <a:ahLst/>
              <a:cxnLst/>
              <a:rect l="l" t="t" r="r" b="b"/>
              <a:pathLst>
                <a:path w="4295140">
                  <a:moveTo>
                    <a:pt x="0" y="0"/>
                  </a:moveTo>
                  <a:lnTo>
                    <a:pt x="4294887" y="0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35844" y="7127136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10194" y="7483898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59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595080" y="7127136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69425" y="7483898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59">
                  <a:moveTo>
                    <a:pt x="251305" y="0"/>
                  </a:moveTo>
                  <a:lnTo>
                    <a:pt x="0" y="0"/>
                  </a:lnTo>
                  <a:lnTo>
                    <a:pt x="125654" y="251301"/>
                  </a:lnTo>
                  <a:lnTo>
                    <a:pt x="2513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210194" y="8453659"/>
            <a:ext cx="251460" cy="608330"/>
            <a:chOff x="6210194" y="8453659"/>
            <a:chExt cx="251460" cy="608330"/>
          </a:xfrm>
        </p:grpSpPr>
        <p:sp>
          <p:nvSpPr>
            <p:cNvPr id="44" name="object 44"/>
            <p:cNvSpPr/>
            <p:nvPr/>
          </p:nvSpPr>
          <p:spPr>
            <a:xfrm>
              <a:off x="6335844" y="8453659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10194" y="8810421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59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515470" y="8453659"/>
            <a:ext cx="251460" cy="608330"/>
            <a:chOff x="10515470" y="8453659"/>
            <a:chExt cx="251460" cy="608330"/>
          </a:xfrm>
        </p:grpSpPr>
        <p:sp>
          <p:nvSpPr>
            <p:cNvPr id="47" name="object 47"/>
            <p:cNvSpPr/>
            <p:nvPr/>
          </p:nvSpPr>
          <p:spPr>
            <a:xfrm>
              <a:off x="10641121" y="8453659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0"/>
                  </a:moveTo>
                  <a:lnTo>
                    <a:pt x="0" y="356761"/>
                  </a:lnTo>
                  <a:lnTo>
                    <a:pt x="0" y="388174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15470" y="8810421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59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570" y="471652"/>
            <a:ext cx="652970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dirty="0"/>
              <a:t>Réaliser</a:t>
            </a:r>
            <a:r>
              <a:rPr sz="4500" spc="10" dirty="0"/>
              <a:t> </a:t>
            </a:r>
            <a:r>
              <a:rPr sz="4500" dirty="0"/>
              <a:t>un</a:t>
            </a:r>
            <a:r>
              <a:rPr sz="4500" spc="10" dirty="0"/>
              <a:t> </a:t>
            </a:r>
            <a:r>
              <a:rPr sz="4500" dirty="0"/>
              <a:t>test</a:t>
            </a:r>
            <a:r>
              <a:rPr sz="4500" spc="10" dirty="0"/>
              <a:t> </a:t>
            </a:r>
            <a:r>
              <a:rPr sz="4500" spc="50" dirty="0"/>
              <a:t>de</a:t>
            </a:r>
            <a:r>
              <a:rPr sz="4500" spc="10" dirty="0"/>
              <a:t> </a:t>
            </a:r>
            <a:r>
              <a:rPr sz="4500" spc="-10" dirty="0"/>
              <a:t>fuite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60294" y="1331151"/>
            <a:ext cx="17863185" cy="255778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54659" indent="-441959">
              <a:lnSpc>
                <a:spcPct val="100000"/>
              </a:lnSpc>
              <a:spcBef>
                <a:spcPts val="1760"/>
              </a:spcBef>
              <a:buSzPct val="123188"/>
              <a:buChar char="•"/>
              <a:tabLst>
                <a:tab pos="454659" algn="l"/>
              </a:tabLst>
            </a:pPr>
            <a:r>
              <a:rPr sz="3450" dirty="0">
                <a:latin typeface="Arial MT"/>
                <a:cs typeface="Arial MT"/>
              </a:rPr>
              <a:t>Aspiration</a:t>
            </a:r>
            <a:r>
              <a:rPr sz="3450" spc="9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trachéale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et</a:t>
            </a:r>
            <a:r>
              <a:rPr sz="3450" spc="100" dirty="0">
                <a:latin typeface="Arial MT"/>
                <a:cs typeface="Arial MT"/>
              </a:rPr>
              <a:t> </a:t>
            </a:r>
            <a:r>
              <a:rPr sz="3450" spc="50" dirty="0">
                <a:latin typeface="Arial MT"/>
                <a:cs typeface="Arial MT"/>
              </a:rPr>
              <a:t>buccale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en</a:t>
            </a:r>
            <a:r>
              <a:rPr sz="3450" spc="100" dirty="0">
                <a:latin typeface="Arial MT"/>
                <a:cs typeface="Arial MT"/>
              </a:rPr>
              <a:t> </a:t>
            </a:r>
            <a:r>
              <a:rPr sz="3450" spc="55" dirty="0">
                <a:latin typeface="Arial MT"/>
                <a:cs typeface="Arial MT"/>
              </a:rPr>
              <a:t>position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demi-assise</a:t>
            </a:r>
            <a:r>
              <a:rPr sz="3450" spc="10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et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réglage</a:t>
            </a:r>
            <a:r>
              <a:rPr sz="3450" spc="100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du</a:t>
            </a:r>
            <a:r>
              <a:rPr sz="3450" spc="10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ventilateur</a:t>
            </a:r>
            <a:r>
              <a:rPr sz="3450" spc="9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en</a:t>
            </a:r>
            <a:r>
              <a:rPr sz="3450" spc="100" dirty="0">
                <a:latin typeface="Arial MT"/>
                <a:cs typeface="Arial MT"/>
              </a:rPr>
              <a:t> </a:t>
            </a:r>
            <a:r>
              <a:rPr sz="3450" spc="-25" dirty="0">
                <a:latin typeface="Arial MT"/>
                <a:cs typeface="Arial MT"/>
              </a:rPr>
              <a:t>VAC</a:t>
            </a:r>
            <a:endParaRPr sz="3450">
              <a:latin typeface="Arial MT"/>
              <a:cs typeface="Arial MT"/>
            </a:endParaRPr>
          </a:p>
          <a:p>
            <a:pPr marL="454659" indent="-441959">
              <a:lnSpc>
                <a:spcPct val="100000"/>
              </a:lnSpc>
              <a:spcBef>
                <a:spcPts val="2845"/>
              </a:spcBef>
              <a:buSzPct val="123188"/>
              <a:buChar char="•"/>
              <a:tabLst>
                <a:tab pos="454659" algn="l"/>
              </a:tabLst>
            </a:pPr>
            <a:r>
              <a:rPr sz="3450" dirty="0">
                <a:latin typeface="Arial MT"/>
                <a:cs typeface="Arial MT"/>
              </a:rPr>
              <a:t>Estimation</a:t>
            </a:r>
            <a:r>
              <a:rPr sz="3450" spc="110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du</a:t>
            </a:r>
            <a:r>
              <a:rPr sz="3450" spc="12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volume</a:t>
            </a:r>
            <a:r>
              <a:rPr sz="3450" spc="1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expiré</a:t>
            </a:r>
            <a:r>
              <a:rPr sz="3450" spc="1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après</a:t>
            </a:r>
            <a:r>
              <a:rPr sz="3450" spc="12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dégonflage</a:t>
            </a:r>
            <a:r>
              <a:rPr sz="3450" spc="120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du</a:t>
            </a:r>
            <a:r>
              <a:rPr sz="3450" spc="12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ballonnet</a:t>
            </a:r>
            <a:endParaRPr sz="3450">
              <a:latin typeface="Arial MT"/>
              <a:cs typeface="Arial MT"/>
            </a:endParaRPr>
          </a:p>
          <a:p>
            <a:pPr marL="956944" lvl="1" indent="-441959">
              <a:lnSpc>
                <a:spcPct val="100000"/>
              </a:lnSpc>
              <a:spcBef>
                <a:spcPts val="2845"/>
              </a:spcBef>
              <a:buSzPct val="123188"/>
              <a:buChar char="•"/>
              <a:tabLst>
                <a:tab pos="956944" algn="l"/>
              </a:tabLst>
            </a:pPr>
            <a:r>
              <a:rPr sz="3450" dirty="0">
                <a:latin typeface="Arial MT"/>
                <a:cs typeface="Arial MT"/>
              </a:rPr>
              <a:t>Si</a:t>
            </a:r>
            <a:r>
              <a:rPr sz="3450" spc="25" dirty="0">
                <a:latin typeface="Arial MT"/>
                <a:cs typeface="Arial MT"/>
              </a:rPr>
              <a:t> </a:t>
            </a:r>
            <a:r>
              <a:rPr sz="3450" spc="60" dirty="0">
                <a:latin typeface="Arial MT"/>
                <a:cs typeface="Arial MT"/>
              </a:rPr>
              <a:t>&lt;</a:t>
            </a:r>
            <a:r>
              <a:rPr sz="3450" spc="35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110</a:t>
            </a:r>
            <a:r>
              <a:rPr sz="3450" spc="4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mL</a:t>
            </a:r>
            <a:r>
              <a:rPr sz="3450" spc="4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ou</a:t>
            </a:r>
            <a:r>
              <a:rPr sz="3450" spc="35" dirty="0">
                <a:latin typeface="Arial MT"/>
                <a:cs typeface="Arial MT"/>
              </a:rPr>
              <a:t> </a:t>
            </a:r>
            <a:r>
              <a:rPr sz="3450" spc="60" dirty="0">
                <a:latin typeface="Arial MT"/>
                <a:cs typeface="Arial MT"/>
              </a:rPr>
              <a:t>&lt;</a:t>
            </a:r>
            <a:r>
              <a:rPr sz="3450" spc="35" dirty="0">
                <a:latin typeface="Arial MT"/>
                <a:cs typeface="Arial MT"/>
              </a:rPr>
              <a:t> </a:t>
            </a:r>
            <a:r>
              <a:rPr sz="3450" spc="135" dirty="0">
                <a:latin typeface="Arial MT"/>
                <a:cs typeface="Arial MT"/>
              </a:rPr>
              <a:t>10%</a:t>
            </a:r>
            <a:r>
              <a:rPr sz="3450" spc="35" dirty="0">
                <a:latin typeface="Arial MT"/>
                <a:cs typeface="Arial MT"/>
              </a:rPr>
              <a:t> </a:t>
            </a:r>
            <a:r>
              <a:rPr sz="3450" spc="60" dirty="0">
                <a:latin typeface="Arial MT"/>
                <a:cs typeface="Arial MT"/>
              </a:rPr>
              <a:t>=</a:t>
            </a:r>
            <a:r>
              <a:rPr sz="3450" spc="4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volume</a:t>
            </a:r>
            <a:r>
              <a:rPr sz="3450" spc="40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insuffisant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94" y="9314829"/>
            <a:ext cx="7339330" cy="167068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54659" indent="-441959">
              <a:lnSpc>
                <a:spcPct val="100000"/>
              </a:lnSpc>
              <a:spcBef>
                <a:spcPts val="1760"/>
              </a:spcBef>
              <a:buSzPct val="123188"/>
              <a:buChar char="•"/>
              <a:tabLst>
                <a:tab pos="454659" algn="l"/>
              </a:tabLst>
            </a:pPr>
            <a:r>
              <a:rPr sz="345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PEC</a:t>
            </a:r>
            <a:endParaRPr sz="3450">
              <a:latin typeface="Arial MT"/>
              <a:cs typeface="Arial MT"/>
            </a:endParaRPr>
          </a:p>
          <a:p>
            <a:pPr marL="956944" lvl="1" indent="-441959">
              <a:lnSpc>
                <a:spcPct val="100000"/>
              </a:lnSpc>
              <a:spcBef>
                <a:spcPts val="2845"/>
              </a:spcBef>
              <a:buSzPct val="123188"/>
              <a:buChar char="•"/>
              <a:tabLst>
                <a:tab pos="956944" algn="l"/>
              </a:tabLst>
            </a:pPr>
            <a:r>
              <a:rPr sz="3450" dirty="0">
                <a:latin typeface="Arial MT"/>
                <a:cs typeface="Arial MT"/>
              </a:rPr>
              <a:t>Corticothérapie</a:t>
            </a:r>
            <a:r>
              <a:rPr sz="3450" spc="160" dirty="0">
                <a:latin typeface="Arial MT"/>
                <a:cs typeface="Arial MT"/>
              </a:rPr>
              <a:t> </a:t>
            </a:r>
            <a:r>
              <a:rPr sz="3450" spc="60" dirty="0">
                <a:latin typeface="Arial MT"/>
                <a:cs typeface="Arial MT"/>
              </a:rPr>
              <a:t>&gt;</a:t>
            </a:r>
            <a:r>
              <a:rPr sz="3450" spc="17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6</a:t>
            </a:r>
            <a:r>
              <a:rPr sz="3450" spc="17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h</a:t>
            </a:r>
            <a:r>
              <a:rPr sz="3450" spc="170" dirty="0">
                <a:latin typeface="Arial MT"/>
                <a:cs typeface="Arial MT"/>
              </a:rPr>
              <a:t> </a:t>
            </a:r>
            <a:r>
              <a:rPr sz="3450" dirty="0">
                <a:latin typeface="Arial MT"/>
                <a:cs typeface="Arial MT"/>
              </a:rPr>
              <a:t>avant</a:t>
            </a:r>
            <a:r>
              <a:rPr sz="3450" spc="170" dirty="0">
                <a:latin typeface="Arial MT"/>
                <a:cs typeface="Arial MT"/>
              </a:rPr>
              <a:t> </a:t>
            </a:r>
            <a:r>
              <a:rPr sz="3450" spc="-85" dirty="0">
                <a:latin typeface="Arial MT"/>
                <a:cs typeface="Arial MT"/>
              </a:rPr>
              <a:t>EOT</a:t>
            </a:r>
            <a:endParaRPr sz="345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864" y="4202525"/>
            <a:ext cx="10133185" cy="54074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902" y="463148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590" dirty="0"/>
              <a:t>L</a:t>
            </a:r>
            <a:r>
              <a:rPr sz="6850" spc="-70" dirty="0"/>
              <a:t>’</a:t>
            </a:r>
            <a:r>
              <a:rPr sz="6850" spc="-65" dirty="0"/>
              <a:t>e</a:t>
            </a:r>
            <a:r>
              <a:rPr sz="6850" spc="-75" dirty="0"/>
              <a:t>x</a:t>
            </a:r>
            <a:r>
              <a:rPr sz="6850" spc="-60" dirty="0"/>
              <a:t>t</a:t>
            </a:r>
            <a:r>
              <a:rPr sz="6850" spc="-70" dirty="0"/>
              <a:t>u</a:t>
            </a:r>
            <a:r>
              <a:rPr sz="6850" spc="-65" dirty="0"/>
              <a:t>ba</a:t>
            </a:r>
            <a:r>
              <a:rPr sz="6850" spc="-60" dirty="0"/>
              <a:t>t</a:t>
            </a:r>
            <a:r>
              <a:rPr sz="6850" spc="-80" dirty="0"/>
              <a:t>i</a:t>
            </a:r>
            <a:r>
              <a:rPr sz="6850" spc="-65" dirty="0"/>
              <a:t>o</a:t>
            </a:r>
            <a:r>
              <a:rPr sz="6850" spc="75" dirty="0"/>
              <a:t>n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74548" y="1964328"/>
            <a:ext cx="12071350" cy="895667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575"/>
              </a:spcBef>
              <a:buSzPct val="123076"/>
              <a:buChar char="•"/>
              <a:tabLst>
                <a:tab pos="424180" algn="l"/>
              </a:tabLst>
            </a:pPr>
            <a:r>
              <a:rPr sz="32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Quand</a:t>
            </a:r>
            <a:r>
              <a:rPr sz="3250" u="sng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5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?</a:t>
            </a:r>
            <a:endParaRPr sz="3250">
              <a:latin typeface="Arial MT"/>
              <a:cs typeface="Arial MT"/>
            </a:endParaRPr>
          </a:p>
          <a:p>
            <a:pPr marL="927100" lvl="1" indent="-412115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927100" algn="l"/>
              </a:tabLst>
            </a:pPr>
            <a:r>
              <a:rPr sz="3250" dirty="0">
                <a:latin typeface="Arial MT"/>
                <a:cs typeface="Arial MT"/>
              </a:rPr>
              <a:t>Immédiatement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après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le</a:t>
            </a:r>
            <a:r>
              <a:rPr sz="3250" spc="-5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test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de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spc="-45" dirty="0">
                <a:latin typeface="Arial MT"/>
                <a:cs typeface="Arial MT"/>
              </a:rPr>
              <a:t>VS</a:t>
            </a:r>
            <a:r>
              <a:rPr sz="3250" spc="-5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?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Après</a:t>
            </a:r>
            <a:r>
              <a:rPr sz="3250" spc="-55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remise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en</a:t>
            </a:r>
            <a:r>
              <a:rPr sz="3250" spc="-60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VSAI?</a:t>
            </a:r>
            <a:endParaRPr sz="3250">
              <a:latin typeface="Arial MT"/>
              <a:cs typeface="Arial MT"/>
            </a:endParaRPr>
          </a:p>
          <a:p>
            <a:pPr marL="424180" indent="-411480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424180" algn="l"/>
              </a:tabLst>
            </a:pPr>
            <a:r>
              <a:rPr sz="32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Comment</a:t>
            </a:r>
            <a:r>
              <a:rPr sz="3250" u="sng" spc="1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5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?</a:t>
            </a:r>
            <a:endParaRPr sz="3250">
              <a:latin typeface="Arial MT"/>
              <a:cs typeface="Arial MT"/>
            </a:endParaRPr>
          </a:p>
          <a:p>
            <a:pPr marL="424180" indent="-411480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424180" algn="l"/>
              </a:tabLst>
            </a:pPr>
            <a:r>
              <a:rPr sz="3250" dirty="0">
                <a:latin typeface="Arial MT"/>
                <a:cs typeface="Arial MT"/>
              </a:rPr>
              <a:t>Aspiration</a:t>
            </a:r>
            <a:r>
              <a:rPr sz="3250" spc="-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des</a:t>
            </a:r>
            <a:r>
              <a:rPr sz="3250" spc="-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sécrétions</a:t>
            </a:r>
            <a:r>
              <a:rPr sz="3250" spc="-5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buccales</a:t>
            </a:r>
            <a:endParaRPr sz="3250">
              <a:latin typeface="Arial MT"/>
              <a:cs typeface="Arial MT"/>
            </a:endParaRPr>
          </a:p>
          <a:p>
            <a:pPr marL="424180" indent="-411480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424180" algn="l"/>
              </a:tabLst>
            </a:pPr>
            <a:r>
              <a:rPr sz="3250" dirty="0">
                <a:latin typeface="Arial MT"/>
                <a:cs typeface="Arial MT"/>
              </a:rPr>
              <a:t>Position</a:t>
            </a:r>
            <a:r>
              <a:rPr sz="3250" spc="12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1/2</a:t>
            </a:r>
            <a:r>
              <a:rPr sz="3250" spc="120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assise</a:t>
            </a:r>
            <a:endParaRPr sz="3250">
              <a:latin typeface="Arial MT"/>
              <a:cs typeface="Arial MT"/>
            </a:endParaRPr>
          </a:p>
          <a:p>
            <a:pPr marL="424180" indent="-411480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424180" algn="l"/>
              </a:tabLst>
            </a:pPr>
            <a:r>
              <a:rPr sz="3250" dirty="0">
                <a:latin typeface="Arial MT"/>
                <a:cs typeface="Arial MT"/>
              </a:rPr>
              <a:t>Patient</a:t>
            </a:r>
            <a:r>
              <a:rPr sz="3250" spc="-4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à</a:t>
            </a:r>
            <a:r>
              <a:rPr sz="3250" spc="-40" dirty="0">
                <a:latin typeface="Arial MT"/>
                <a:cs typeface="Arial MT"/>
              </a:rPr>
              <a:t> </a:t>
            </a:r>
            <a:r>
              <a:rPr sz="3250" spc="-20" dirty="0">
                <a:latin typeface="Arial MT"/>
                <a:cs typeface="Arial MT"/>
              </a:rPr>
              <a:t>jeun</a:t>
            </a:r>
            <a:endParaRPr sz="3250">
              <a:latin typeface="Arial MT"/>
              <a:cs typeface="Arial MT"/>
            </a:endParaRPr>
          </a:p>
          <a:p>
            <a:pPr marL="424180" indent="-411480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424180" algn="l"/>
              </a:tabLst>
            </a:pPr>
            <a:r>
              <a:rPr sz="3250" dirty="0">
                <a:latin typeface="Arial MT"/>
                <a:cs typeface="Arial MT"/>
              </a:rPr>
              <a:t>Si</a:t>
            </a:r>
            <a:r>
              <a:rPr sz="3250" spc="-3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possible</a:t>
            </a:r>
            <a:r>
              <a:rPr sz="3250" spc="-3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avec</a:t>
            </a:r>
            <a:r>
              <a:rPr sz="3250" spc="-3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le</a:t>
            </a:r>
            <a:r>
              <a:rPr sz="3250" spc="-35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kinésithérapeute</a:t>
            </a:r>
            <a:endParaRPr sz="3250">
              <a:latin typeface="Arial MT"/>
              <a:cs typeface="Arial MT"/>
            </a:endParaRPr>
          </a:p>
          <a:p>
            <a:pPr marL="424180" indent="-411480">
              <a:lnSpc>
                <a:spcPct val="100000"/>
              </a:lnSpc>
              <a:spcBef>
                <a:spcPts val="2715"/>
              </a:spcBef>
              <a:buSzPct val="123076"/>
              <a:buChar char="•"/>
              <a:tabLst>
                <a:tab pos="424180" algn="l"/>
              </a:tabLst>
            </a:pPr>
            <a:r>
              <a:rPr sz="3250" b="1" spc="-10" dirty="0">
                <a:solidFill>
                  <a:srgbClr val="EE220C"/>
                </a:solidFill>
                <a:latin typeface="Arial"/>
                <a:cs typeface="Arial"/>
              </a:rPr>
              <a:t>ANTICIPER</a:t>
            </a:r>
            <a:endParaRPr sz="3250">
              <a:latin typeface="Arial"/>
              <a:cs typeface="Arial"/>
            </a:endParaRPr>
          </a:p>
          <a:p>
            <a:pPr marL="927100" lvl="1" indent="-412115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927100" algn="l"/>
              </a:tabLst>
            </a:pPr>
            <a:r>
              <a:rPr sz="3250" spc="-60" dirty="0">
                <a:latin typeface="Arial MT"/>
                <a:cs typeface="Arial MT"/>
              </a:rPr>
              <a:t>BAVU</a:t>
            </a:r>
            <a:r>
              <a:rPr sz="3250" spc="-155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branché</a:t>
            </a:r>
            <a:endParaRPr sz="3250">
              <a:latin typeface="Arial MT"/>
              <a:cs typeface="Arial MT"/>
            </a:endParaRPr>
          </a:p>
          <a:p>
            <a:pPr marL="927100" lvl="1" indent="-412115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927100" algn="l"/>
              </a:tabLst>
            </a:pPr>
            <a:r>
              <a:rPr sz="3250" dirty="0">
                <a:latin typeface="Arial MT"/>
                <a:cs typeface="Arial MT"/>
              </a:rPr>
              <a:t>Prévoir</a:t>
            </a:r>
            <a:r>
              <a:rPr sz="3250" spc="10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le</a:t>
            </a:r>
            <a:r>
              <a:rPr sz="3250" spc="12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support</a:t>
            </a:r>
            <a:r>
              <a:rPr sz="3250" spc="114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post-</a:t>
            </a:r>
            <a:r>
              <a:rPr sz="3250" spc="-10" dirty="0">
                <a:latin typeface="Arial MT"/>
                <a:cs typeface="Arial MT"/>
              </a:rPr>
              <a:t>extubation</a:t>
            </a:r>
            <a:endParaRPr sz="3250">
              <a:latin typeface="Arial MT"/>
              <a:cs typeface="Arial MT"/>
            </a:endParaRPr>
          </a:p>
          <a:p>
            <a:pPr marL="927100" lvl="1" indent="-412115">
              <a:lnSpc>
                <a:spcPct val="100000"/>
              </a:lnSpc>
              <a:spcBef>
                <a:spcPts val="2565"/>
              </a:spcBef>
              <a:buSzPct val="123076"/>
              <a:buChar char="•"/>
              <a:tabLst>
                <a:tab pos="927100" algn="l"/>
              </a:tabLst>
            </a:pPr>
            <a:r>
              <a:rPr sz="3250" dirty="0">
                <a:latin typeface="Arial MT"/>
                <a:cs typeface="Arial MT"/>
              </a:rPr>
              <a:t>Matériel</a:t>
            </a:r>
            <a:r>
              <a:rPr sz="3250" spc="6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de</a:t>
            </a:r>
            <a:r>
              <a:rPr sz="3250" spc="65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réintubation</a:t>
            </a:r>
            <a:r>
              <a:rPr sz="3250" spc="60" dirty="0">
                <a:latin typeface="Arial MT"/>
                <a:cs typeface="Arial MT"/>
              </a:rPr>
              <a:t> </a:t>
            </a:r>
            <a:r>
              <a:rPr sz="3250" spc="-20" dirty="0">
                <a:latin typeface="Arial MT"/>
                <a:cs typeface="Arial MT"/>
              </a:rPr>
              <a:t>prêt</a:t>
            </a:r>
            <a:endParaRPr sz="3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122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Procédure</a:t>
            </a:r>
            <a:r>
              <a:rPr spc="-320" dirty="0"/>
              <a:t> </a:t>
            </a:r>
            <a:r>
              <a:rPr spc="-110" dirty="0"/>
              <a:t>d’extubation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4587" y="3675280"/>
            <a:ext cx="10910662" cy="60731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112" y="388417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dirty="0"/>
              <a:t>La</a:t>
            </a:r>
            <a:r>
              <a:rPr sz="6850" spc="-420" dirty="0"/>
              <a:t> </a:t>
            </a:r>
            <a:r>
              <a:rPr sz="6850" spc="-70" dirty="0"/>
              <a:t>réintubation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376542" y="2832318"/>
            <a:ext cx="18631535" cy="624903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14984" marR="5080" indent="-502920">
              <a:lnSpc>
                <a:spcPts val="4250"/>
              </a:lnSpc>
              <a:spcBef>
                <a:spcPts val="655"/>
              </a:spcBef>
              <a:buSzPct val="122784"/>
              <a:buFont typeface="Arial MT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Dans</a:t>
            </a:r>
            <a:r>
              <a:rPr sz="3950" b="1" spc="-2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les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48h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post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extubation</a:t>
            </a:r>
            <a:r>
              <a:rPr sz="3950" b="1" spc="-5" dirty="0">
                <a:latin typeface="Arial"/>
                <a:cs typeface="Arial"/>
              </a:rPr>
              <a:t> </a:t>
            </a:r>
            <a:r>
              <a:rPr sz="3950" dirty="0">
                <a:latin typeface="Arial MT"/>
                <a:cs typeface="Arial MT"/>
              </a:rPr>
              <a:t>=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échec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sevrage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ventilatoire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=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morbi-</a:t>
            </a:r>
            <a:r>
              <a:rPr sz="3950" spc="40" dirty="0">
                <a:latin typeface="Arial MT"/>
                <a:cs typeface="Arial MT"/>
              </a:rPr>
              <a:t>mortalité </a:t>
            </a:r>
            <a:r>
              <a:rPr sz="3950" spc="-10" dirty="0">
                <a:latin typeface="Arial MT"/>
                <a:cs typeface="Arial MT"/>
              </a:rPr>
              <a:t>propre</a:t>
            </a:r>
            <a:endParaRPr sz="3950">
              <a:latin typeface="Arial MT"/>
              <a:cs typeface="Arial MT"/>
            </a:endParaRPr>
          </a:p>
          <a:p>
            <a:pPr marL="1017269">
              <a:lnSpc>
                <a:spcPct val="100000"/>
              </a:lnSpc>
              <a:spcBef>
                <a:spcPts val="3155"/>
              </a:spcBef>
              <a:tabLst>
                <a:tab pos="1520190" algn="l"/>
              </a:tabLst>
            </a:pPr>
            <a:r>
              <a:rPr sz="7275" spc="-75" baseline="-4009" dirty="0">
                <a:latin typeface="Arial MT"/>
                <a:cs typeface="Arial MT"/>
              </a:rPr>
              <a:t>•</a:t>
            </a:r>
            <a:r>
              <a:rPr sz="7275" baseline="-4009" dirty="0">
                <a:latin typeface="Arial MT"/>
                <a:cs typeface="Arial MT"/>
              </a:rPr>
              <a:t>	</a:t>
            </a:r>
            <a:r>
              <a:rPr sz="3950" dirty="0">
                <a:latin typeface="Arial MT"/>
                <a:cs typeface="Arial MT"/>
              </a:rPr>
              <a:t>+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12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jours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du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temps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passé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sous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assistance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ventilatoire</a:t>
            </a:r>
            <a:endParaRPr sz="3950">
              <a:latin typeface="Arial MT"/>
              <a:cs typeface="Arial MT"/>
            </a:endParaRPr>
          </a:p>
          <a:p>
            <a:pPr marL="1520190" lvl="1" indent="-502920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Pneumopathies nosocomiales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X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6</a:t>
            </a:r>
            <a:endParaRPr sz="3950">
              <a:latin typeface="Arial MT"/>
              <a:cs typeface="Arial MT"/>
            </a:endParaRPr>
          </a:p>
          <a:p>
            <a:pPr marL="1520190" lvl="1" indent="-502920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Mortalité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X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5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à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7</a:t>
            </a:r>
            <a:endParaRPr sz="39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9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140"/>
              </a:spcBef>
              <a:buFont typeface="Arial MT"/>
              <a:buChar char="•"/>
            </a:pP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buSzPct val="122784"/>
              <a:buFont typeface="Arial MT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5</a:t>
            </a:r>
            <a:r>
              <a:rPr sz="3950" b="1" spc="45" dirty="0">
                <a:latin typeface="Arial"/>
                <a:cs typeface="Arial"/>
              </a:rPr>
              <a:t> </a:t>
            </a:r>
            <a:r>
              <a:rPr sz="3950" b="1" spc="65" dirty="0">
                <a:latin typeface="Arial"/>
                <a:cs typeface="Arial"/>
              </a:rPr>
              <a:t>à</a:t>
            </a:r>
            <a:r>
              <a:rPr sz="3950" b="1" spc="45" dirty="0">
                <a:latin typeface="Arial"/>
                <a:cs typeface="Arial"/>
              </a:rPr>
              <a:t> </a:t>
            </a:r>
            <a:r>
              <a:rPr sz="3950" b="1" spc="130" dirty="0">
                <a:latin typeface="Arial"/>
                <a:cs typeface="Arial"/>
              </a:rPr>
              <a:t>25%</a:t>
            </a:r>
            <a:r>
              <a:rPr sz="3950" b="1" spc="45" dirty="0">
                <a:latin typeface="Arial"/>
                <a:cs typeface="Arial"/>
              </a:rPr>
              <a:t> </a:t>
            </a:r>
            <a:r>
              <a:rPr sz="3950" dirty="0">
                <a:latin typeface="Arial MT"/>
                <a:cs typeface="Arial MT"/>
              </a:rPr>
              <a:t>en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fonction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la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population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étudiée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et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des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pratiques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service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917" y="3020249"/>
            <a:ext cx="16595090" cy="47434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14984" marR="243204" indent="-502920">
              <a:lnSpc>
                <a:spcPts val="4240"/>
              </a:lnSpc>
              <a:spcBef>
                <a:spcPts val="66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Un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faible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taux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réintubation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(&lt;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5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ou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10%)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190" dirty="0">
                <a:latin typeface="Arial MT"/>
                <a:cs typeface="Arial MT"/>
              </a:rPr>
              <a:t>≠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-375" dirty="0">
                <a:latin typeface="Arial MT"/>
                <a:cs typeface="Arial MT"/>
              </a:rPr>
              <a:t>«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bonne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performance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spc="-375" dirty="0">
                <a:latin typeface="Arial MT"/>
                <a:cs typeface="Arial MT"/>
              </a:rPr>
              <a:t>»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= </a:t>
            </a:r>
            <a:r>
              <a:rPr sz="3950" dirty="0">
                <a:latin typeface="Arial MT"/>
                <a:cs typeface="Arial MT"/>
              </a:rPr>
              <a:t>patients</a:t>
            </a:r>
            <a:r>
              <a:rPr sz="3950" spc="1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plus</a:t>
            </a:r>
            <a:r>
              <a:rPr sz="3950" spc="1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longtemps</a:t>
            </a:r>
            <a:r>
              <a:rPr sz="3950" spc="1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intubés</a:t>
            </a:r>
            <a:r>
              <a:rPr sz="3950" spc="135" dirty="0">
                <a:latin typeface="Arial MT"/>
                <a:cs typeface="Arial MT"/>
              </a:rPr>
              <a:t> </a:t>
            </a:r>
            <a:r>
              <a:rPr sz="3950" spc="60" dirty="0">
                <a:latin typeface="Arial MT"/>
                <a:cs typeface="Arial MT"/>
              </a:rPr>
              <a:t>qu’ils</a:t>
            </a:r>
            <a:r>
              <a:rPr sz="3950" spc="1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ne</a:t>
            </a:r>
            <a:r>
              <a:rPr sz="3950" spc="13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devraient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ts val="4490"/>
              </a:lnSpc>
              <a:spcBef>
                <a:spcPts val="3150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Un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taux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réintubation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60" dirty="0">
                <a:latin typeface="Arial MT"/>
                <a:cs typeface="Arial MT"/>
              </a:rPr>
              <a:t>trop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élevé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(&gt;30%)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=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pratiques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d’extubation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trop</a:t>
            </a:r>
            <a:endParaRPr sz="3950">
              <a:latin typeface="Arial MT"/>
              <a:cs typeface="Arial MT"/>
            </a:endParaRPr>
          </a:p>
          <a:p>
            <a:pPr marL="514984">
              <a:lnSpc>
                <a:spcPts val="4490"/>
              </a:lnSpc>
            </a:pPr>
            <a:r>
              <a:rPr sz="3950" spc="-375" dirty="0">
                <a:latin typeface="Arial MT"/>
                <a:cs typeface="Arial MT"/>
              </a:rPr>
              <a:t>«</a:t>
            </a:r>
            <a:r>
              <a:rPr sz="3950" dirty="0">
                <a:latin typeface="Arial MT"/>
                <a:cs typeface="Arial MT"/>
              </a:rPr>
              <a:t> prématurées </a:t>
            </a:r>
            <a:r>
              <a:rPr sz="3950" spc="-425" dirty="0">
                <a:latin typeface="Arial MT"/>
                <a:cs typeface="Arial MT"/>
              </a:rPr>
              <a:t>»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3950">
              <a:latin typeface="Arial MT"/>
              <a:cs typeface="Arial MT"/>
            </a:endParaRPr>
          </a:p>
          <a:p>
            <a:pPr marL="4401185">
              <a:lnSpc>
                <a:spcPct val="100000"/>
              </a:lnSpc>
              <a:spcBef>
                <a:spcPts val="5"/>
              </a:spcBef>
            </a:pPr>
            <a:r>
              <a:rPr sz="3950" b="1" spc="-125" dirty="0">
                <a:latin typeface="Arial"/>
                <a:cs typeface="Arial"/>
              </a:rPr>
              <a:t>PAS</a:t>
            </a:r>
            <a:r>
              <a:rPr sz="3950" b="1" spc="-7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DE</a:t>
            </a:r>
            <a:r>
              <a:rPr sz="3950" b="1" spc="-7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BON</a:t>
            </a:r>
            <a:r>
              <a:rPr sz="3950" b="1" spc="-70" dirty="0">
                <a:latin typeface="Arial"/>
                <a:cs typeface="Arial"/>
              </a:rPr>
              <a:t> </a:t>
            </a:r>
            <a:r>
              <a:rPr sz="3950" b="1" spc="-60" dirty="0">
                <a:latin typeface="Arial"/>
                <a:cs typeface="Arial"/>
              </a:rPr>
              <a:t>TAUX</a:t>
            </a:r>
            <a:r>
              <a:rPr sz="3950" b="1" spc="-7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DE</a:t>
            </a:r>
            <a:r>
              <a:rPr sz="3950" b="1" spc="-7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REINTUBATION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047" y="450761"/>
            <a:ext cx="19049365" cy="1199515"/>
          </a:xfrm>
          <a:prstGeom prst="rect">
            <a:avLst/>
          </a:prstGeom>
          <a:ln w="62825">
            <a:solidFill>
              <a:srgbClr val="73FDE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45"/>
              </a:spcBef>
            </a:pPr>
            <a:r>
              <a:rPr dirty="0"/>
              <a:t>Attention</a:t>
            </a:r>
            <a:r>
              <a:rPr spc="-260" dirty="0"/>
              <a:t> </a:t>
            </a:r>
            <a:r>
              <a:rPr dirty="0"/>
              <a:t>au</a:t>
            </a:r>
            <a:r>
              <a:rPr spc="-254" dirty="0"/>
              <a:t> </a:t>
            </a:r>
            <a:r>
              <a:rPr spc="-10" dirty="0"/>
              <a:t>quiproquo</a:t>
            </a:r>
            <a:r>
              <a:rPr spc="-260" dirty="0"/>
              <a:t> </a:t>
            </a:r>
            <a:r>
              <a:rPr spc="-420" dirty="0"/>
              <a:t>!!!!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415" y="334513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55" dirty="0"/>
              <a:t>Exite-</a:t>
            </a:r>
            <a:r>
              <a:rPr sz="6850" spc="-80" dirty="0"/>
              <a:t>t-</a:t>
            </a:r>
            <a:r>
              <a:rPr sz="6850" dirty="0"/>
              <a:t>il</a:t>
            </a:r>
            <a:r>
              <a:rPr sz="6850" spc="-340" dirty="0"/>
              <a:t> </a:t>
            </a:r>
            <a:r>
              <a:rPr sz="6850" spc="-114" dirty="0"/>
              <a:t>d’autres</a:t>
            </a:r>
            <a:r>
              <a:rPr sz="6850" spc="-335" dirty="0"/>
              <a:t> </a:t>
            </a:r>
            <a:r>
              <a:rPr sz="6850" dirty="0"/>
              <a:t>test</a:t>
            </a:r>
            <a:r>
              <a:rPr sz="6850" spc="-335" dirty="0"/>
              <a:t> </a:t>
            </a:r>
            <a:r>
              <a:rPr sz="6850" spc="-430" dirty="0"/>
              <a:t>?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316789" y="2195624"/>
            <a:ext cx="17014825" cy="883983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414655" indent="-401955">
              <a:lnSpc>
                <a:spcPct val="100000"/>
              </a:lnSpc>
              <a:spcBef>
                <a:spcPts val="1639"/>
              </a:spcBef>
              <a:buSzPct val="123809"/>
              <a:buFont typeface="Arial MT"/>
              <a:buChar char="•"/>
              <a:tabLst>
                <a:tab pos="414655" algn="l"/>
              </a:tabLst>
            </a:pPr>
            <a:r>
              <a:rPr sz="3150" b="1" dirty="0">
                <a:latin typeface="Arial"/>
                <a:cs typeface="Arial"/>
              </a:rPr>
              <a:t>Evaluation</a:t>
            </a:r>
            <a:r>
              <a:rPr sz="3150" b="1" spc="15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objective</a:t>
            </a:r>
            <a:r>
              <a:rPr sz="3150" b="1" spc="10" dirty="0">
                <a:latin typeface="Arial"/>
                <a:cs typeface="Arial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la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force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spc="35" dirty="0">
                <a:latin typeface="Arial MT"/>
                <a:cs typeface="Arial MT"/>
              </a:rPr>
              <a:t>toux</a:t>
            </a:r>
            <a:endParaRPr sz="3150">
              <a:latin typeface="Arial MT"/>
              <a:cs typeface="Arial MT"/>
            </a:endParaRPr>
          </a:p>
          <a:p>
            <a:pPr marL="916940" lvl="1" indent="-401955">
              <a:lnSpc>
                <a:spcPct val="100000"/>
              </a:lnSpc>
              <a:spcBef>
                <a:spcPts val="2625"/>
              </a:spcBef>
              <a:buSzPct val="123809"/>
              <a:buChar char="•"/>
              <a:tabLst>
                <a:tab pos="916940" algn="l"/>
              </a:tabLst>
            </a:pPr>
            <a:r>
              <a:rPr sz="3150" spc="50" dirty="0">
                <a:latin typeface="Arial MT"/>
                <a:cs typeface="Arial MT"/>
              </a:rPr>
              <a:t>débit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pointe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55" dirty="0">
                <a:latin typeface="Arial MT"/>
                <a:cs typeface="Arial MT"/>
              </a:rPr>
              <a:t>toux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-114" dirty="0">
                <a:latin typeface="Arial MT"/>
                <a:cs typeface="Arial MT"/>
              </a:rPr>
              <a:t>(DPT)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55" dirty="0">
                <a:latin typeface="Arial MT"/>
                <a:cs typeface="Arial MT"/>
              </a:rPr>
              <a:t>=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90" dirty="0">
                <a:latin typeface="Arial MT"/>
                <a:cs typeface="Arial MT"/>
              </a:rPr>
              <a:t>cut-</a:t>
            </a:r>
            <a:r>
              <a:rPr sz="3150" spc="60" dirty="0">
                <a:latin typeface="Arial MT"/>
                <a:cs typeface="Arial MT"/>
              </a:rPr>
              <a:t>off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35</a:t>
            </a:r>
            <a:r>
              <a:rPr sz="3150" spc="45" dirty="0">
                <a:latin typeface="Arial MT"/>
                <a:cs typeface="Arial MT"/>
              </a:rPr>
              <a:t> </a:t>
            </a:r>
            <a:r>
              <a:rPr sz="3150" spc="40" dirty="0">
                <a:latin typeface="Arial MT"/>
                <a:cs typeface="Arial MT"/>
              </a:rPr>
              <a:t>l/min</a:t>
            </a:r>
            <a:endParaRPr sz="31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1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755"/>
              </a:spcBef>
              <a:buFont typeface="Arial MT"/>
              <a:buChar char="•"/>
            </a:pPr>
            <a:endParaRPr sz="3150">
              <a:latin typeface="Arial MT"/>
              <a:cs typeface="Arial MT"/>
            </a:endParaRPr>
          </a:p>
          <a:p>
            <a:pPr marL="414655" indent="-401955">
              <a:lnSpc>
                <a:spcPct val="100000"/>
              </a:lnSpc>
              <a:buSzPct val="123809"/>
              <a:buFont typeface="Arial MT"/>
              <a:buChar char="•"/>
              <a:tabLst>
                <a:tab pos="414655" algn="l"/>
              </a:tabLst>
            </a:pPr>
            <a:r>
              <a:rPr sz="3150" b="1" dirty="0">
                <a:latin typeface="Arial"/>
                <a:cs typeface="Arial"/>
              </a:rPr>
              <a:t>Scores</a:t>
            </a:r>
            <a:r>
              <a:rPr sz="3150" b="1" spc="2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prédictifs</a:t>
            </a:r>
            <a:r>
              <a:rPr sz="3150" b="1" spc="25" dirty="0">
                <a:latin typeface="Arial"/>
                <a:cs typeface="Arial"/>
              </a:rPr>
              <a:t> </a:t>
            </a:r>
            <a:r>
              <a:rPr sz="3150" dirty="0">
                <a:latin typeface="Arial MT"/>
                <a:cs typeface="Arial MT"/>
              </a:rPr>
              <a:t>d’échecs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en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complément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l’épreuve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spc="-30" dirty="0">
                <a:latin typeface="Arial MT"/>
                <a:cs typeface="Arial MT"/>
              </a:rPr>
              <a:t>VS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spc="-70" dirty="0">
                <a:latin typeface="Arial MT"/>
                <a:cs typeface="Arial MT"/>
              </a:rPr>
              <a:t>(CORE,</a:t>
            </a:r>
            <a:r>
              <a:rPr sz="3150" spc="25" dirty="0">
                <a:latin typeface="Arial MT"/>
                <a:cs typeface="Arial MT"/>
              </a:rPr>
              <a:t> </a:t>
            </a:r>
            <a:r>
              <a:rPr sz="3150" spc="-20" dirty="0">
                <a:latin typeface="Arial MT"/>
                <a:cs typeface="Arial MT"/>
              </a:rPr>
              <a:t>CRO</a:t>
            </a:r>
            <a:r>
              <a:rPr sz="3150" spc="-610" dirty="0">
                <a:latin typeface="Arial MT"/>
                <a:cs typeface="Arial MT"/>
              </a:rPr>
              <a:t>P</a:t>
            </a:r>
            <a:r>
              <a:rPr sz="3150" spc="-20" dirty="0">
                <a:latin typeface="Arial MT"/>
                <a:cs typeface="Arial MT"/>
              </a:rPr>
              <a:t>,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RSBI,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IWI…):</a:t>
            </a:r>
            <a:endParaRPr sz="3150">
              <a:latin typeface="Arial MT"/>
              <a:cs typeface="Arial MT"/>
            </a:endParaRPr>
          </a:p>
          <a:p>
            <a:pPr marL="916940" lvl="1" indent="-401955">
              <a:lnSpc>
                <a:spcPct val="100000"/>
              </a:lnSpc>
              <a:spcBef>
                <a:spcPts val="2625"/>
              </a:spcBef>
              <a:buSzPct val="123809"/>
              <a:buChar char="•"/>
              <a:tabLst>
                <a:tab pos="916940" algn="l"/>
              </a:tabLst>
            </a:pPr>
            <a:r>
              <a:rPr sz="3150" dirty="0">
                <a:latin typeface="Arial MT"/>
                <a:cs typeface="Arial MT"/>
              </a:rPr>
              <a:t>aucun</a:t>
            </a:r>
            <a:r>
              <a:rPr sz="3150" spc="-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valable </a:t>
            </a:r>
            <a:r>
              <a:rPr sz="3150" spc="30" dirty="0">
                <a:latin typeface="Arial MT"/>
                <a:cs typeface="Arial MT"/>
              </a:rPr>
              <a:t>+++</a:t>
            </a:r>
            <a:endParaRPr sz="31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1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39"/>
              </a:spcBef>
            </a:pPr>
            <a:endParaRPr sz="3150">
              <a:latin typeface="Arial MT"/>
              <a:cs typeface="Arial MT"/>
            </a:endParaRPr>
          </a:p>
          <a:p>
            <a:pPr marL="414655" indent="-401955">
              <a:lnSpc>
                <a:spcPct val="100000"/>
              </a:lnSpc>
              <a:buSzPct val="123809"/>
              <a:buChar char="•"/>
              <a:tabLst>
                <a:tab pos="414655" algn="l"/>
              </a:tabLst>
            </a:pPr>
            <a:r>
              <a:rPr sz="3150" b="1" dirty="0">
                <a:latin typeface="Arial"/>
                <a:cs typeface="Arial"/>
              </a:rPr>
              <a:t>Mesures</a:t>
            </a:r>
            <a:r>
              <a:rPr sz="3150" b="1" spc="10" dirty="0">
                <a:latin typeface="Arial"/>
                <a:cs typeface="Arial"/>
              </a:rPr>
              <a:t> </a:t>
            </a:r>
            <a:r>
              <a:rPr sz="3150" b="1" dirty="0">
                <a:latin typeface="Arial"/>
                <a:cs typeface="Arial"/>
              </a:rPr>
              <a:t>sur</a:t>
            </a:r>
            <a:r>
              <a:rPr sz="3150" b="1" spc="20" dirty="0">
                <a:latin typeface="Arial"/>
                <a:cs typeface="Arial"/>
              </a:rPr>
              <a:t> </a:t>
            </a:r>
            <a:r>
              <a:rPr sz="3150" b="1" spc="-10" dirty="0">
                <a:latin typeface="Arial"/>
                <a:cs typeface="Arial"/>
              </a:rPr>
              <a:t>respirateur</a:t>
            </a:r>
            <a:endParaRPr sz="3150">
              <a:latin typeface="Arial"/>
              <a:cs typeface="Arial"/>
            </a:endParaRPr>
          </a:p>
          <a:p>
            <a:pPr marL="916940" lvl="1" indent="-401955">
              <a:lnSpc>
                <a:spcPct val="100000"/>
              </a:lnSpc>
              <a:spcBef>
                <a:spcPts val="2630"/>
              </a:spcBef>
              <a:buSzPct val="123809"/>
              <a:buChar char="•"/>
              <a:tabLst>
                <a:tab pos="916940" algn="l"/>
              </a:tabLst>
            </a:pPr>
            <a:r>
              <a:rPr sz="3150" dirty="0">
                <a:latin typeface="Arial MT"/>
                <a:cs typeface="Arial MT"/>
              </a:rPr>
              <a:t>Pression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spc="55" dirty="0">
                <a:latin typeface="Arial MT"/>
                <a:cs typeface="Arial MT"/>
              </a:rPr>
              <a:t>d’occlusion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à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0,1s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spc="175" dirty="0">
                <a:latin typeface="Arial MT"/>
                <a:cs typeface="Arial MT"/>
              </a:rPr>
              <a:t>/</a:t>
            </a:r>
            <a:r>
              <a:rPr sz="3150" spc="1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pression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inspiratoire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maximale</a:t>
            </a:r>
            <a:endParaRPr sz="31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15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739"/>
              </a:spcBef>
              <a:buFont typeface="Arial MT"/>
              <a:buChar char="•"/>
            </a:pPr>
            <a:endParaRPr sz="3150">
              <a:latin typeface="Arial MT"/>
              <a:cs typeface="Arial MT"/>
            </a:endParaRPr>
          </a:p>
          <a:p>
            <a:pPr marL="414655" indent="-401955">
              <a:lnSpc>
                <a:spcPct val="100000"/>
              </a:lnSpc>
              <a:buSzPct val="123809"/>
              <a:buChar char="•"/>
              <a:tabLst>
                <a:tab pos="414655" algn="l"/>
              </a:tabLst>
            </a:pPr>
            <a:r>
              <a:rPr sz="3150" b="1" dirty="0">
                <a:latin typeface="Arial"/>
                <a:cs typeface="Arial"/>
              </a:rPr>
              <a:t>Marqueurs</a:t>
            </a:r>
            <a:r>
              <a:rPr sz="3150" b="1" spc="120" dirty="0">
                <a:latin typeface="Arial"/>
                <a:cs typeface="Arial"/>
              </a:rPr>
              <a:t> </a:t>
            </a:r>
            <a:r>
              <a:rPr sz="3150" b="1" spc="-10" dirty="0">
                <a:latin typeface="Arial"/>
                <a:cs typeface="Arial"/>
              </a:rPr>
              <a:t>biologiques</a:t>
            </a:r>
            <a:endParaRPr sz="3150">
              <a:latin typeface="Arial"/>
              <a:cs typeface="Arial"/>
            </a:endParaRPr>
          </a:p>
          <a:p>
            <a:pPr marL="916940" lvl="1" indent="-401955">
              <a:lnSpc>
                <a:spcPct val="100000"/>
              </a:lnSpc>
              <a:spcBef>
                <a:spcPts val="2625"/>
              </a:spcBef>
              <a:buSzPct val="123809"/>
              <a:buChar char="•"/>
              <a:tabLst>
                <a:tab pos="916940" algn="l"/>
              </a:tabLst>
            </a:pPr>
            <a:r>
              <a:rPr sz="3150" dirty="0">
                <a:latin typeface="Arial MT"/>
                <a:cs typeface="Arial MT"/>
              </a:rPr>
              <a:t>BNP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avant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et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après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test</a:t>
            </a:r>
            <a:r>
              <a:rPr sz="3150" spc="20" dirty="0">
                <a:latin typeface="Arial MT"/>
                <a:cs typeface="Arial MT"/>
              </a:rPr>
              <a:t> </a:t>
            </a:r>
            <a:r>
              <a:rPr sz="3150" dirty="0">
                <a:latin typeface="Arial MT"/>
                <a:cs typeface="Arial MT"/>
              </a:rPr>
              <a:t>de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spc="-20" dirty="0">
                <a:latin typeface="Arial MT"/>
                <a:cs typeface="Arial MT"/>
              </a:rPr>
              <a:t>VS,</a:t>
            </a:r>
            <a:r>
              <a:rPr sz="3150" spc="15" dirty="0">
                <a:latin typeface="Arial MT"/>
                <a:cs typeface="Arial MT"/>
              </a:rPr>
              <a:t> </a:t>
            </a:r>
            <a:r>
              <a:rPr sz="3150" spc="-10" dirty="0">
                <a:latin typeface="Arial MT"/>
                <a:cs typeface="Arial MT"/>
              </a:rPr>
              <a:t>protidémie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73" y="387422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30" dirty="0"/>
              <a:t>Quel</a:t>
            </a:r>
            <a:r>
              <a:rPr sz="6850" spc="-310" dirty="0"/>
              <a:t> </a:t>
            </a:r>
            <a:r>
              <a:rPr sz="6850" spc="-155" dirty="0"/>
              <a:t>support</a:t>
            </a:r>
            <a:r>
              <a:rPr sz="6850" spc="-305" dirty="0"/>
              <a:t> </a:t>
            </a:r>
            <a:r>
              <a:rPr sz="6850" spc="-155" dirty="0"/>
              <a:t>ventilatoire</a:t>
            </a:r>
            <a:r>
              <a:rPr sz="6850" spc="-310" dirty="0"/>
              <a:t> </a:t>
            </a:r>
            <a:r>
              <a:rPr sz="6850" spc="-75" dirty="0"/>
              <a:t>post</a:t>
            </a:r>
            <a:r>
              <a:rPr sz="6850" spc="-305" dirty="0"/>
              <a:t> </a:t>
            </a:r>
            <a:r>
              <a:rPr sz="6850" spc="-125" dirty="0"/>
              <a:t>extubation</a:t>
            </a:r>
            <a:r>
              <a:rPr sz="6850" spc="-305" dirty="0"/>
              <a:t> </a:t>
            </a:r>
            <a:r>
              <a:rPr sz="6850" spc="-430" dirty="0"/>
              <a:t>?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35894" y="2115487"/>
            <a:ext cx="19110325" cy="8027034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0"/>
              </a:spcBef>
              <a:buSzPct val="122784"/>
              <a:buFont typeface="Arial MT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Prévention</a:t>
            </a:r>
            <a:r>
              <a:rPr sz="3950" b="1" spc="-15" dirty="0">
                <a:latin typeface="Arial"/>
                <a:cs typeface="Arial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l’échec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sevrage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chez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les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patients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à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risque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: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2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Âge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&gt;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65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-25" dirty="0">
                <a:latin typeface="Arial MT"/>
                <a:cs typeface="Arial MT"/>
              </a:rPr>
              <a:t>ans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Comorbidité</a:t>
            </a:r>
            <a:r>
              <a:rPr sz="3950" spc="42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cardiaque</a:t>
            </a:r>
            <a:endParaRPr sz="3950">
              <a:latin typeface="Arial MT"/>
              <a:cs typeface="Arial MT"/>
            </a:endParaRPr>
          </a:p>
          <a:p>
            <a:pPr marL="1520190" lvl="2" indent="-502920">
              <a:lnSpc>
                <a:spcPts val="4490"/>
              </a:lnSpc>
              <a:spcBef>
                <a:spcPts val="3215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insuffisance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cardiaque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chronique,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dysfonction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ventriculaire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gauche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avec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spc="-30" dirty="0">
                <a:latin typeface="Arial MT"/>
                <a:cs typeface="Arial MT"/>
              </a:rPr>
              <a:t>FEVG</a:t>
            </a:r>
            <a:endParaRPr sz="3950">
              <a:latin typeface="Arial MT"/>
              <a:cs typeface="Arial MT"/>
            </a:endParaRPr>
          </a:p>
          <a:p>
            <a:pPr marL="1520190">
              <a:lnSpc>
                <a:spcPts val="4490"/>
              </a:lnSpc>
            </a:pPr>
            <a:r>
              <a:rPr sz="3950" dirty="0">
                <a:latin typeface="Arial MT"/>
                <a:cs typeface="Arial MT"/>
              </a:rPr>
              <a:t>&lt;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90" dirty="0">
                <a:latin typeface="Arial MT"/>
                <a:cs typeface="Arial MT"/>
              </a:rPr>
              <a:t>45%,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-125" dirty="0">
                <a:latin typeface="Arial MT"/>
                <a:cs typeface="Arial MT"/>
              </a:rPr>
              <a:t>ATCD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d’OA</a:t>
            </a:r>
            <a:r>
              <a:rPr sz="3950" spc="-685" dirty="0">
                <a:latin typeface="Arial MT"/>
                <a:cs typeface="Arial MT"/>
              </a:rPr>
              <a:t>P</a:t>
            </a:r>
            <a:r>
              <a:rPr sz="3950" spc="50" dirty="0">
                <a:latin typeface="Arial MT"/>
                <a:cs typeface="Arial MT"/>
              </a:rPr>
              <a:t>,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spc="-125" dirty="0">
                <a:latin typeface="Arial MT"/>
                <a:cs typeface="Arial MT"/>
              </a:rPr>
              <a:t>ATCD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d’ischémie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myocardite,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spc="-25" dirty="0">
                <a:latin typeface="Arial MT"/>
                <a:cs typeface="Arial MT"/>
              </a:rPr>
              <a:t>FA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Comorbidité</a:t>
            </a:r>
            <a:r>
              <a:rPr sz="3950" spc="42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respiratoire</a:t>
            </a:r>
            <a:endParaRPr sz="3950">
              <a:latin typeface="Arial MT"/>
              <a:cs typeface="Arial MT"/>
            </a:endParaRPr>
          </a:p>
          <a:p>
            <a:pPr marL="1520190" marR="720090" lvl="2" indent="-502920">
              <a:lnSpc>
                <a:spcPts val="4240"/>
              </a:lnSpc>
              <a:spcBef>
                <a:spcPts val="3769"/>
              </a:spcBef>
              <a:buSzPct val="122784"/>
              <a:buChar char="•"/>
              <a:tabLst>
                <a:tab pos="1520190" algn="l"/>
              </a:tabLst>
            </a:pPr>
            <a:r>
              <a:rPr sz="3950" dirty="0">
                <a:latin typeface="Arial MT"/>
                <a:cs typeface="Arial MT"/>
              </a:rPr>
              <a:t>décompensation</a:t>
            </a:r>
            <a:r>
              <a:rPr sz="3950" spc="2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2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BPCO,</a:t>
            </a:r>
            <a:r>
              <a:rPr sz="3950" spc="29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syndrome</a:t>
            </a:r>
            <a:r>
              <a:rPr sz="3950" spc="2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obésité-hypoventilation,</a:t>
            </a:r>
            <a:r>
              <a:rPr sz="3950" spc="28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insuffisance </a:t>
            </a:r>
            <a:r>
              <a:rPr sz="3950" dirty="0">
                <a:latin typeface="Arial MT"/>
                <a:cs typeface="Arial MT"/>
              </a:rPr>
              <a:t>respiratoire</a:t>
            </a:r>
            <a:r>
              <a:rPr sz="3950" spc="-8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restrictive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15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Post</a:t>
            </a:r>
            <a:r>
              <a:rPr sz="3950" spc="4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opératoire:</a:t>
            </a:r>
            <a:r>
              <a:rPr sz="3950" spc="41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thoracique/cardiaque/laparostomie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155" y="71107"/>
            <a:ext cx="12351385" cy="997521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1945"/>
              </a:spcBef>
              <a:buSzPct val="123076"/>
              <a:buChar char="•"/>
              <a:tabLst>
                <a:tab pos="509905" algn="l"/>
              </a:tabLst>
            </a:pPr>
            <a:r>
              <a:rPr sz="3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VNI</a:t>
            </a:r>
            <a:r>
              <a:rPr sz="39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9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3900">
              <a:latin typeface="Arial"/>
              <a:cs typeface="Arial"/>
            </a:endParaRPr>
          </a:p>
          <a:p>
            <a:pPr marL="1012190" lvl="1" indent="-497205">
              <a:lnSpc>
                <a:spcPct val="100000"/>
              </a:lnSpc>
              <a:spcBef>
                <a:spcPts val="3170"/>
              </a:spcBef>
              <a:buSzPct val="123076"/>
              <a:buChar char="•"/>
              <a:tabLst>
                <a:tab pos="1012190" algn="l"/>
              </a:tabLst>
            </a:pPr>
            <a:r>
              <a:rPr sz="3900" dirty="0">
                <a:latin typeface="Arial MT"/>
                <a:cs typeface="Arial MT"/>
              </a:rPr>
              <a:t>Limiter</a:t>
            </a:r>
            <a:r>
              <a:rPr sz="3900" spc="5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le</a:t>
            </a:r>
            <a:r>
              <a:rPr sz="3900" spc="5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travail</a:t>
            </a:r>
            <a:r>
              <a:rPr sz="3900" spc="5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des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muscles</a:t>
            </a:r>
            <a:r>
              <a:rPr sz="3900" spc="50" dirty="0">
                <a:latin typeface="Arial MT"/>
                <a:cs typeface="Arial MT"/>
              </a:rPr>
              <a:t> </a:t>
            </a:r>
            <a:r>
              <a:rPr sz="3900" spc="-10" dirty="0">
                <a:latin typeface="Arial MT"/>
                <a:cs typeface="Arial MT"/>
              </a:rPr>
              <a:t>respiratoires</a:t>
            </a:r>
            <a:endParaRPr sz="3900">
              <a:latin typeface="Arial MT"/>
              <a:cs typeface="Arial MT"/>
            </a:endParaRPr>
          </a:p>
          <a:p>
            <a:pPr marL="1012190" lvl="1" indent="-497205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012190" algn="l"/>
              </a:tabLst>
            </a:pPr>
            <a:r>
              <a:rPr sz="3900" dirty="0">
                <a:latin typeface="Arial MT"/>
                <a:cs typeface="Arial MT"/>
              </a:rPr>
              <a:t>Limite</a:t>
            </a:r>
            <a:r>
              <a:rPr sz="3900" spc="2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la</a:t>
            </a:r>
            <a:r>
              <a:rPr sz="3900" spc="25" dirty="0">
                <a:latin typeface="Arial MT"/>
                <a:cs typeface="Arial MT"/>
              </a:rPr>
              <a:t> </a:t>
            </a:r>
            <a:r>
              <a:rPr sz="3900" spc="50" dirty="0">
                <a:latin typeface="Arial MT"/>
                <a:cs typeface="Arial MT"/>
              </a:rPr>
              <a:t>dysfonction</a:t>
            </a:r>
            <a:r>
              <a:rPr sz="3900" spc="2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ventriculaire</a:t>
            </a:r>
            <a:r>
              <a:rPr sz="3900" spc="25" dirty="0">
                <a:latin typeface="Arial MT"/>
                <a:cs typeface="Arial MT"/>
              </a:rPr>
              <a:t> </a:t>
            </a:r>
            <a:r>
              <a:rPr sz="3900" spc="-10" dirty="0">
                <a:latin typeface="Arial MT"/>
                <a:cs typeface="Arial MT"/>
              </a:rPr>
              <a:t>gauche</a:t>
            </a:r>
            <a:endParaRPr sz="3900">
              <a:latin typeface="Arial MT"/>
              <a:cs typeface="Arial MT"/>
            </a:endParaRPr>
          </a:p>
          <a:p>
            <a:pPr marL="1012190" lvl="1" indent="-497205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012190" algn="l"/>
              </a:tabLst>
            </a:pPr>
            <a:r>
              <a:rPr sz="3900" dirty="0">
                <a:latin typeface="Arial MT"/>
                <a:cs typeface="Arial MT"/>
              </a:rPr>
              <a:t>Lutte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contre</a:t>
            </a:r>
            <a:r>
              <a:rPr sz="3900" spc="6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la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spc="-65" dirty="0">
                <a:latin typeface="Arial MT"/>
                <a:cs typeface="Arial MT"/>
              </a:rPr>
              <a:t>PEP</a:t>
            </a:r>
            <a:r>
              <a:rPr sz="3900" spc="6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intrinsèque</a:t>
            </a:r>
            <a:r>
              <a:rPr sz="3900" spc="55" dirty="0">
                <a:latin typeface="Arial MT"/>
                <a:cs typeface="Arial MT"/>
              </a:rPr>
              <a:t> </a:t>
            </a:r>
            <a:r>
              <a:rPr sz="3900" spc="-10" dirty="0">
                <a:latin typeface="Arial MT"/>
                <a:cs typeface="Arial MT"/>
              </a:rPr>
              <a:t>délétère</a:t>
            </a:r>
            <a:endParaRPr sz="3900">
              <a:latin typeface="Arial MT"/>
              <a:cs typeface="Arial MT"/>
            </a:endParaRPr>
          </a:p>
          <a:p>
            <a:pPr marL="1012190" lvl="1" indent="-497205">
              <a:lnSpc>
                <a:spcPct val="100000"/>
              </a:lnSpc>
              <a:spcBef>
                <a:spcPts val="3160"/>
              </a:spcBef>
              <a:buSzPct val="123076"/>
              <a:buChar char="•"/>
              <a:tabLst>
                <a:tab pos="1012190" algn="l"/>
              </a:tabLst>
            </a:pPr>
            <a:r>
              <a:rPr sz="3900" dirty="0">
                <a:latin typeface="Arial MT"/>
                <a:cs typeface="Arial MT"/>
              </a:rPr>
              <a:t>Recrutement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-10" dirty="0">
                <a:latin typeface="Arial MT"/>
                <a:cs typeface="Arial MT"/>
              </a:rPr>
              <a:t>alvéolaire</a:t>
            </a:r>
            <a:endParaRPr sz="39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9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90"/>
              </a:spcBef>
              <a:buFont typeface="Arial MT"/>
              <a:buChar char="•"/>
            </a:pPr>
            <a:endParaRPr sz="3900">
              <a:latin typeface="Arial MT"/>
              <a:cs typeface="Arial MT"/>
            </a:endParaRPr>
          </a:p>
          <a:p>
            <a:pPr marL="1012825" marR="741680" lvl="1" indent="-497840">
              <a:lnSpc>
                <a:spcPts val="4170"/>
              </a:lnSpc>
              <a:buSzPct val="123076"/>
              <a:buChar char="•"/>
              <a:tabLst>
                <a:tab pos="1012825" algn="l"/>
              </a:tabLst>
            </a:pPr>
            <a:r>
              <a:rPr sz="3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Indication</a:t>
            </a:r>
            <a:r>
              <a:rPr sz="3900" u="sng" spc="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3900" spc="9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Haut</a:t>
            </a:r>
            <a:r>
              <a:rPr sz="3900" spc="9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risque</a:t>
            </a:r>
            <a:r>
              <a:rPr sz="3900" spc="9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de</a:t>
            </a:r>
            <a:r>
              <a:rPr sz="3900" spc="90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réintubation</a:t>
            </a:r>
            <a:r>
              <a:rPr sz="3900" spc="95" dirty="0">
                <a:latin typeface="Arial MT"/>
                <a:cs typeface="Arial MT"/>
              </a:rPr>
              <a:t> </a:t>
            </a:r>
            <a:r>
              <a:rPr sz="3900" dirty="0">
                <a:latin typeface="Arial MT"/>
                <a:cs typeface="Arial MT"/>
              </a:rPr>
              <a:t>chez</a:t>
            </a:r>
            <a:r>
              <a:rPr sz="3900" spc="95" dirty="0">
                <a:latin typeface="Arial MT"/>
                <a:cs typeface="Arial MT"/>
              </a:rPr>
              <a:t> </a:t>
            </a:r>
            <a:r>
              <a:rPr sz="3900" spc="-25" dirty="0">
                <a:latin typeface="Arial MT"/>
                <a:cs typeface="Arial MT"/>
              </a:rPr>
              <a:t>les </a:t>
            </a:r>
            <a:r>
              <a:rPr sz="3900" dirty="0">
                <a:latin typeface="Arial MT"/>
                <a:cs typeface="Arial MT"/>
              </a:rPr>
              <a:t>patients</a:t>
            </a:r>
            <a:r>
              <a:rPr sz="3900" spc="275" dirty="0">
                <a:latin typeface="Arial MT"/>
                <a:cs typeface="Arial MT"/>
              </a:rPr>
              <a:t> </a:t>
            </a:r>
            <a:r>
              <a:rPr sz="3900" spc="-10" dirty="0">
                <a:latin typeface="Arial MT"/>
                <a:cs typeface="Arial MT"/>
              </a:rPr>
              <a:t>hypercapniques</a:t>
            </a:r>
            <a:endParaRPr sz="3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75"/>
              </a:spcBef>
            </a:pPr>
            <a:endParaRPr sz="3900">
              <a:latin typeface="Arial MT"/>
              <a:cs typeface="Arial MT"/>
            </a:endParaRPr>
          </a:p>
          <a:p>
            <a:pPr marL="3867150" marR="5080" indent="-3001645">
              <a:lnSpc>
                <a:spcPts val="4540"/>
              </a:lnSpc>
            </a:pP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AUCUNE</a:t>
            </a:r>
            <a:r>
              <a:rPr sz="4150" b="1" spc="-15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INDICATION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de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la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VNI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spc="65" dirty="0">
                <a:solidFill>
                  <a:srgbClr val="EE220C"/>
                </a:solidFill>
                <a:latin typeface="Arial"/>
                <a:cs typeface="Arial"/>
              </a:rPr>
              <a:t>à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la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DRA</a:t>
            </a:r>
            <a:r>
              <a:rPr sz="4150" b="1" spc="-15" dirty="0">
                <a:solidFill>
                  <a:srgbClr val="EE220C"/>
                </a:solidFill>
                <a:latin typeface="Arial"/>
                <a:cs typeface="Arial"/>
              </a:rPr>
              <a:t> </a:t>
            </a:r>
            <a:r>
              <a:rPr sz="4150" b="1" spc="-20" dirty="0">
                <a:solidFill>
                  <a:srgbClr val="EE220C"/>
                </a:solidFill>
                <a:latin typeface="Arial"/>
                <a:cs typeface="Arial"/>
              </a:rPr>
              <a:t>post </a:t>
            </a:r>
            <a:r>
              <a:rPr sz="4150" b="1" dirty="0">
                <a:solidFill>
                  <a:srgbClr val="EE220C"/>
                </a:solidFill>
                <a:latin typeface="Arial"/>
                <a:cs typeface="Arial"/>
              </a:rPr>
              <a:t>extubation </a:t>
            </a:r>
            <a:r>
              <a:rPr sz="4150" b="1" spc="-10" dirty="0">
                <a:solidFill>
                  <a:srgbClr val="EE220C"/>
                </a:solidFill>
                <a:latin typeface="Arial"/>
                <a:cs typeface="Arial"/>
              </a:rPr>
              <a:t>immédiate</a:t>
            </a:r>
            <a:endParaRPr sz="4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594" y="10775612"/>
            <a:ext cx="34378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Arnaud</a:t>
            </a:r>
            <a:r>
              <a:rPr sz="1950" spc="5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and</a:t>
            </a:r>
            <a:r>
              <a:rPr sz="1950" spc="5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Co</a:t>
            </a:r>
            <a:r>
              <a:rPr sz="1950" spc="5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114" dirty="0">
                <a:solidFill>
                  <a:srgbClr val="5E5E5E"/>
                </a:solidFill>
                <a:latin typeface="Arial MT"/>
                <a:cs typeface="Arial MT"/>
              </a:rPr>
              <a:t>-</a:t>
            </a:r>
            <a:r>
              <a:rPr sz="1950" spc="5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5E5E5E"/>
                </a:solidFill>
                <a:latin typeface="Arial MT"/>
                <a:cs typeface="Arial MT"/>
              </a:rPr>
              <a:t>JAMA</a:t>
            </a:r>
            <a:r>
              <a:rPr sz="1950" spc="5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114" dirty="0">
                <a:solidFill>
                  <a:srgbClr val="5E5E5E"/>
                </a:solidFill>
                <a:latin typeface="Arial MT"/>
                <a:cs typeface="Arial MT"/>
              </a:rPr>
              <a:t>-</a:t>
            </a:r>
            <a:r>
              <a:rPr sz="1950" spc="50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5E5E5E"/>
                </a:solidFill>
                <a:latin typeface="Arial MT"/>
                <a:cs typeface="Arial MT"/>
              </a:rPr>
              <a:t>2019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5429" y="0"/>
            <a:ext cx="4258840" cy="43456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3437" y="4614629"/>
            <a:ext cx="5711172" cy="65309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974" y="279292"/>
            <a:ext cx="11666220" cy="10090785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540385" indent="-502284">
              <a:lnSpc>
                <a:spcPct val="100000"/>
              </a:lnSpc>
              <a:spcBef>
                <a:spcPts val="1980"/>
              </a:spcBef>
              <a:buSzPct val="122784"/>
              <a:buChar char="•"/>
              <a:tabLst>
                <a:tab pos="540385" algn="l"/>
              </a:tabLst>
            </a:pPr>
            <a:r>
              <a:rPr sz="3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OHD</a:t>
            </a:r>
            <a:r>
              <a:rPr sz="3950" b="1" u="sng" spc="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3950">
              <a:latin typeface="Arial"/>
              <a:cs typeface="Arial"/>
            </a:endParaRPr>
          </a:p>
          <a:p>
            <a:pPr marL="1042669" lvl="1" indent="-502284">
              <a:lnSpc>
                <a:spcPct val="100000"/>
              </a:lnSpc>
              <a:spcBef>
                <a:spcPts val="3220"/>
              </a:spcBef>
              <a:buSzPct val="122784"/>
              <a:buChar char="•"/>
              <a:tabLst>
                <a:tab pos="1042669" algn="l"/>
              </a:tabLst>
            </a:pPr>
            <a:r>
              <a:rPr sz="3950" dirty="0">
                <a:latin typeface="Arial MT"/>
                <a:cs typeface="Arial MT"/>
              </a:rPr>
              <a:t>lavage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l’espace</a:t>
            </a:r>
            <a:r>
              <a:rPr sz="3950" spc="25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mort</a:t>
            </a:r>
            <a:r>
              <a:rPr sz="3950" spc="3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respiratoire</a:t>
            </a:r>
            <a:endParaRPr sz="3950">
              <a:latin typeface="Arial MT"/>
              <a:cs typeface="Arial MT"/>
            </a:endParaRPr>
          </a:p>
          <a:p>
            <a:pPr marL="10426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42669" algn="l"/>
              </a:tabLst>
            </a:pPr>
            <a:r>
              <a:rPr sz="3950" dirty="0">
                <a:latin typeface="Arial MT"/>
                <a:cs typeface="Arial MT"/>
              </a:rPr>
              <a:t>inhalation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gaz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humidifié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et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réchauffé</a:t>
            </a:r>
            <a:endParaRPr sz="3950">
              <a:latin typeface="Arial MT"/>
              <a:cs typeface="Arial MT"/>
            </a:endParaRPr>
          </a:p>
          <a:p>
            <a:pPr marL="1042669" lvl="1" indent="-502284">
              <a:lnSpc>
                <a:spcPct val="100000"/>
              </a:lnSpc>
              <a:spcBef>
                <a:spcPts val="3215"/>
              </a:spcBef>
              <a:buSzPct val="122784"/>
              <a:buChar char="•"/>
              <a:tabLst>
                <a:tab pos="1042669" algn="l"/>
              </a:tabLst>
            </a:pPr>
            <a:r>
              <a:rPr sz="3950" dirty="0">
                <a:latin typeface="Arial MT"/>
                <a:cs typeface="Arial MT"/>
              </a:rPr>
              <a:t>Contrôle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sur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la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spc="-20" dirty="0">
                <a:latin typeface="Arial MT"/>
                <a:cs typeface="Arial MT"/>
              </a:rPr>
              <a:t>FiO</a:t>
            </a:r>
            <a:r>
              <a:rPr sz="3900" spc="-30" baseline="-6410" dirty="0">
                <a:latin typeface="Arial MT"/>
                <a:cs typeface="Arial MT"/>
              </a:rPr>
              <a:t>2</a:t>
            </a:r>
            <a:endParaRPr sz="3900" baseline="-6410">
              <a:latin typeface="Arial MT"/>
              <a:cs typeface="Arial MT"/>
            </a:endParaRPr>
          </a:p>
          <a:p>
            <a:pPr marL="1042669" marR="30480" lvl="1" indent="-502920">
              <a:lnSpc>
                <a:spcPts val="4240"/>
              </a:lnSpc>
              <a:spcBef>
                <a:spcPts val="3765"/>
              </a:spcBef>
              <a:buSzPct val="122784"/>
              <a:buChar char="•"/>
              <a:tabLst>
                <a:tab pos="1042669" algn="l"/>
              </a:tabLst>
            </a:pPr>
            <a:r>
              <a:rPr sz="3950" dirty="0">
                <a:latin typeface="Arial MT"/>
                <a:cs typeface="Arial MT"/>
              </a:rPr>
              <a:t>lutte</a:t>
            </a:r>
            <a:r>
              <a:rPr sz="3950" spc="1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contre</a:t>
            </a:r>
            <a:r>
              <a:rPr sz="3950" spc="19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l’hypoxémie</a:t>
            </a:r>
            <a:r>
              <a:rPr sz="3950" spc="19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secondaire</a:t>
            </a:r>
            <a:r>
              <a:rPr sz="3950" spc="190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à </a:t>
            </a:r>
            <a:r>
              <a:rPr sz="3950" dirty="0">
                <a:latin typeface="Arial MT"/>
                <a:cs typeface="Arial MT"/>
              </a:rPr>
              <a:t>l’hypoventilation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alvéolaire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et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au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dérecrutement alvéolaire</a:t>
            </a:r>
            <a:endParaRPr sz="3950">
              <a:latin typeface="Arial MT"/>
              <a:cs typeface="Arial MT"/>
            </a:endParaRPr>
          </a:p>
          <a:p>
            <a:pPr marL="1042669" lvl="1" indent="-502284">
              <a:lnSpc>
                <a:spcPct val="100000"/>
              </a:lnSpc>
              <a:spcBef>
                <a:spcPts val="3155"/>
              </a:spcBef>
              <a:buSzPct val="122784"/>
              <a:buChar char="•"/>
              <a:tabLst>
                <a:tab pos="1042669" algn="l"/>
              </a:tabLst>
            </a:pPr>
            <a:r>
              <a:rPr sz="3950" dirty="0">
                <a:latin typeface="Arial MT"/>
                <a:cs typeface="Arial MT"/>
              </a:rPr>
              <a:t>Effet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-70" dirty="0">
                <a:latin typeface="Arial MT"/>
                <a:cs typeface="Arial MT"/>
              </a:rPr>
              <a:t>PEP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+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réduction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du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travail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respiratoire</a:t>
            </a:r>
            <a:endParaRPr sz="3950">
              <a:latin typeface="Arial MT"/>
              <a:cs typeface="Arial MT"/>
            </a:endParaRPr>
          </a:p>
          <a:p>
            <a:pPr marL="10426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42669" algn="l"/>
              </a:tabLst>
            </a:pPr>
            <a:r>
              <a:rPr sz="3950" spc="-10" dirty="0">
                <a:latin typeface="Arial MT"/>
                <a:cs typeface="Arial MT"/>
              </a:rPr>
              <a:t>Confortable</a:t>
            </a:r>
            <a:endParaRPr sz="3950">
              <a:latin typeface="Arial MT"/>
              <a:cs typeface="Arial MT"/>
            </a:endParaRPr>
          </a:p>
          <a:p>
            <a:pPr marL="1042669" marR="821055" lvl="1" indent="-502920">
              <a:lnSpc>
                <a:spcPts val="4240"/>
              </a:lnSpc>
              <a:spcBef>
                <a:spcPts val="3770"/>
              </a:spcBef>
              <a:buSzPct val="122784"/>
              <a:buChar char="•"/>
              <a:tabLst>
                <a:tab pos="1042669" algn="l"/>
              </a:tabLst>
            </a:pP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Indication</a:t>
            </a:r>
            <a:r>
              <a:rPr sz="3950" u="sng" spc="8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Post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opératoire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8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chirurgie </a:t>
            </a:r>
            <a:r>
              <a:rPr sz="3950" dirty="0">
                <a:latin typeface="Arial MT"/>
                <a:cs typeface="Arial MT"/>
              </a:rPr>
              <a:t>cardiothoracique/patient</a:t>
            </a:r>
            <a:r>
              <a:rPr sz="3950" spc="4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hypoxémique</a:t>
            </a:r>
            <a:r>
              <a:rPr sz="3950" spc="4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ou</a:t>
            </a:r>
            <a:r>
              <a:rPr sz="3950" spc="45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à </a:t>
            </a:r>
            <a:r>
              <a:rPr sz="3950" dirty="0">
                <a:latin typeface="Arial MT"/>
                <a:cs typeface="Arial MT"/>
              </a:rPr>
              <a:t>risque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faible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réintubation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6447" y="147069"/>
            <a:ext cx="6165161" cy="47870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0172" y="5018309"/>
            <a:ext cx="4162708" cy="61978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320" y="308063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475"/>
              </a:spcBef>
            </a:pPr>
            <a:r>
              <a:rPr sz="6300" dirty="0"/>
              <a:t>Et</a:t>
            </a:r>
            <a:r>
              <a:rPr sz="6300" spc="-340" dirty="0"/>
              <a:t> </a:t>
            </a:r>
            <a:r>
              <a:rPr sz="6300" dirty="0"/>
              <a:t>en</a:t>
            </a:r>
            <a:r>
              <a:rPr sz="6300" spc="-310" dirty="0"/>
              <a:t> </a:t>
            </a:r>
            <a:r>
              <a:rPr sz="6300" dirty="0"/>
              <a:t>cas</a:t>
            </a:r>
            <a:r>
              <a:rPr sz="6300" spc="-315" dirty="0"/>
              <a:t> </a:t>
            </a:r>
            <a:r>
              <a:rPr sz="6300" dirty="0"/>
              <a:t>de</a:t>
            </a:r>
            <a:r>
              <a:rPr sz="6300" spc="-315" dirty="0"/>
              <a:t> </a:t>
            </a:r>
            <a:r>
              <a:rPr sz="6300" spc="-105" dirty="0"/>
              <a:t>sevrage</a:t>
            </a:r>
            <a:r>
              <a:rPr sz="6300" spc="-315" dirty="0"/>
              <a:t> </a:t>
            </a:r>
            <a:r>
              <a:rPr sz="6300" spc="-145" dirty="0"/>
              <a:t>ventilatoire</a:t>
            </a:r>
            <a:r>
              <a:rPr sz="6300" spc="-290" dirty="0"/>
              <a:t> </a:t>
            </a:r>
            <a:r>
              <a:rPr sz="6300" spc="-100" dirty="0"/>
              <a:t>difficile/échec</a:t>
            </a:r>
            <a:r>
              <a:rPr sz="6300" spc="-315" dirty="0"/>
              <a:t> </a:t>
            </a:r>
            <a:r>
              <a:rPr sz="6300" spc="-400" dirty="0"/>
              <a:t>?</a:t>
            </a:r>
            <a:endParaRPr sz="6300"/>
          </a:p>
        </p:txBody>
      </p:sp>
      <p:sp>
        <p:nvSpPr>
          <p:cNvPr id="3" name="object 3"/>
          <p:cNvSpPr txBox="1"/>
          <p:nvPr/>
        </p:nvSpPr>
        <p:spPr>
          <a:xfrm>
            <a:off x="719231" y="3633262"/>
            <a:ext cx="14390369" cy="492760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spc="-10" dirty="0">
                <a:latin typeface="Arial MT"/>
                <a:cs typeface="Arial MT"/>
              </a:rPr>
              <a:t>Environ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195" dirty="0">
                <a:latin typeface="Arial MT"/>
                <a:cs typeface="Arial MT"/>
              </a:rPr>
              <a:t>5%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des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malades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réanimation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: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coma</a:t>
            </a:r>
            <a:r>
              <a:rPr sz="3950" spc="18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chronique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insuffisance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respiratoire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chronique</a:t>
            </a:r>
            <a:r>
              <a:rPr sz="3950" spc="3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obstructive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ou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restrictive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séquelles</a:t>
            </a:r>
            <a:r>
              <a:rPr sz="3950" spc="-55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d’une</a:t>
            </a:r>
            <a:r>
              <a:rPr sz="3950" spc="-5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défaillance</a:t>
            </a:r>
            <a:r>
              <a:rPr sz="3950" spc="-5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multiviscérale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55" dirty="0">
                <a:latin typeface="Arial MT"/>
                <a:cs typeface="Arial MT"/>
              </a:rPr>
              <a:t>complications</a:t>
            </a:r>
            <a:r>
              <a:rPr sz="3950" spc="15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postopératoires</a:t>
            </a:r>
            <a:r>
              <a:rPr sz="3950" spc="15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sévères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221" y="518811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725" dirty="0"/>
              <a:t>L</a:t>
            </a:r>
            <a:r>
              <a:rPr sz="6850" spc="-204" dirty="0"/>
              <a:t>’</a:t>
            </a:r>
            <a:r>
              <a:rPr sz="6850" spc="-200" dirty="0"/>
              <a:t>é</a:t>
            </a:r>
            <a:r>
              <a:rPr sz="6850" spc="-215" dirty="0"/>
              <a:t>v</a:t>
            </a:r>
            <a:r>
              <a:rPr sz="6850" spc="-200" dirty="0"/>
              <a:t>o</a:t>
            </a:r>
            <a:r>
              <a:rPr sz="6850" spc="-215" dirty="0"/>
              <a:t>l</a:t>
            </a:r>
            <a:r>
              <a:rPr sz="6850" spc="-204" dirty="0"/>
              <a:t>u</a:t>
            </a:r>
            <a:r>
              <a:rPr sz="6850" spc="-195" dirty="0"/>
              <a:t>t</a:t>
            </a:r>
            <a:r>
              <a:rPr sz="6850" spc="-215" dirty="0"/>
              <a:t>i</a:t>
            </a:r>
            <a:r>
              <a:rPr sz="6850" spc="-200" dirty="0"/>
              <a:t>o</a:t>
            </a:r>
            <a:r>
              <a:rPr sz="6850" spc="-60" dirty="0"/>
              <a:t>n</a:t>
            </a:r>
            <a:r>
              <a:rPr sz="6850" spc="-250" dirty="0"/>
              <a:t> </a:t>
            </a:r>
            <a:r>
              <a:rPr sz="6850" spc="-220" dirty="0"/>
              <a:t>sous</a:t>
            </a:r>
            <a:r>
              <a:rPr sz="6850" spc="-250" dirty="0"/>
              <a:t> </a:t>
            </a:r>
            <a:r>
              <a:rPr sz="6850" spc="-135" dirty="0"/>
              <a:t>assistance</a:t>
            </a:r>
            <a:r>
              <a:rPr sz="6850" spc="-245" dirty="0"/>
              <a:t> </a:t>
            </a:r>
            <a:r>
              <a:rPr sz="6850" spc="-40" dirty="0"/>
              <a:t>ventilatoire</a:t>
            </a:r>
            <a:endParaRPr sz="6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13" y="6644847"/>
            <a:ext cx="5748451" cy="42524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316" y="6597728"/>
            <a:ext cx="5796442" cy="42995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04775" y="2186037"/>
            <a:ext cx="16377919" cy="3926204"/>
            <a:chOff x="1504775" y="2186037"/>
            <a:chExt cx="16377919" cy="3926204"/>
          </a:xfrm>
        </p:grpSpPr>
        <p:sp>
          <p:nvSpPr>
            <p:cNvPr id="6" name="object 6"/>
            <p:cNvSpPr/>
            <p:nvPr/>
          </p:nvSpPr>
          <p:spPr>
            <a:xfrm>
              <a:off x="1513155" y="3491009"/>
              <a:ext cx="4884420" cy="1316355"/>
            </a:xfrm>
            <a:custGeom>
              <a:avLst/>
              <a:gdLst/>
              <a:ahLst/>
              <a:cxnLst/>
              <a:rect l="l" t="t" r="r" b="b"/>
              <a:pathLst>
                <a:path w="4884420" h="1316354">
                  <a:moveTo>
                    <a:pt x="4884054" y="0"/>
                  </a:moveTo>
                  <a:lnTo>
                    <a:pt x="0" y="0"/>
                  </a:lnTo>
                  <a:lnTo>
                    <a:pt x="0" y="1316136"/>
                  </a:lnTo>
                  <a:lnTo>
                    <a:pt x="4884054" y="1316136"/>
                  </a:lnTo>
                  <a:lnTo>
                    <a:pt x="4884054" y="0"/>
                  </a:lnTo>
                  <a:close/>
                </a:path>
              </a:pathLst>
            </a:custGeom>
            <a:solidFill>
              <a:srgbClr val="ED220D">
                <a:alpha val="422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5253" y="2196515"/>
              <a:ext cx="16356965" cy="3905250"/>
            </a:xfrm>
            <a:custGeom>
              <a:avLst/>
              <a:gdLst/>
              <a:ahLst/>
              <a:cxnLst/>
              <a:rect l="l" t="t" r="r" b="b"/>
              <a:pathLst>
                <a:path w="16356965" h="3905250">
                  <a:moveTo>
                    <a:pt x="14105046" y="2594735"/>
                  </a:moveTo>
                  <a:lnTo>
                    <a:pt x="14105046" y="3905124"/>
                  </a:lnTo>
                  <a:lnTo>
                    <a:pt x="16356538" y="1952561"/>
                  </a:lnTo>
                  <a:lnTo>
                    <a:pt x="14105046" y="0"/>
                  </a:lnTo>
                  <a:lnTo>
                    <a:pt x="14105046" y="1310387"/>
                  </a:lnTo>
                  <a:lnTo>
                    <a:pt x="0" y="1310387"/>
                  </a:lnTo>
                  <a:lnTo>
                    <a:pt x="0" y="2594735"/>
                  </a:lnTo>
                  <a:lnTo>
                    <a:pt x="14105046" y="2594735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13154" y="3902521"/>
            <a:ext cx="48844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950" b="1" spc="-10" dirty="0">
                <a:latin typeface="Arial"/>
                <a:cs typeface="Arial"/>
              </a:rPr>
              <a:t>VAC/PC</a:t>
            </a:r>
            <a:endParaRPr sz="2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7209" y="3491009"/>
            <a:ext cx="5333365" cy="1316355"/>
          </a:xfrm>
          <a:prstGeom prst="rect">
            <a:avLst/>
          </a:prstGeom>
          <a:solidFill>
            <a:srgbClr val="FEAE00">
              <a:alpha val="74719"/>
            </a:srgbClr>
          </a:solidFill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endParaRPr sz="2800">
              <a:latin typeface="Times New Roman"/>
              <a:cs typeface="Times New Roman"/>
            </a:endParaRPr>
          </a:p>
          <a:p>
            <a:pPr marR="24765" algn="ctr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VSAI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83010" y="2275649"/>
            <a:ext cx="162052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45" dirty="0">
                <a:latin typeface="Arial MT"/>
                <a:cs typeface="Arial MT"/>
              </a:rPr>
              <a:t>Test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35" dirty="0">
                <a:latin typeface="Arial MT"/>
                <a:cs typeface="Arial MT"/>
              </a:rPr>
              <a:t>VS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30282" y="3491009"/>
            <a:ext cx="3902075" cy="1316355"/>
          </a:xfrm>
          <a:prstGeom prst="rect">
            <a:avLst/>
          </a:prstGeom>
          <a:solidFill>
            <a:srgbClr val="60D937">
              <a:alpha val="61819"/>
            </a:srgbClr>
          </a:solidFill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endParaRPr sz="2800">
              <a:latin typeface="Times New Roman"/>
              <a:cs typeface="Times New Roman"/>
            </a:endParaRPr>
          </a:p>
          <a:p>
            <a:pPr marL="109283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Arial MT"/>
                <a:cs typeface="Arial MT"/>
              </a:rPr>
              <a:t>Extubation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7283" y="2253626"/>
            <a:ext cx="636905" cy="494030"/>
          </a:xfrm>
          <a:prstGeom prst="rect">
            <a:avLst/>
          </a:prstGeom>
          <a:ln w="41883">
            <a:solidFill>
              <a:srgbClr val="EE220C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15"/>
              </a:spcBef>
            </a:pPr>
            <a:r>
              <a:rPr sz="2450" spc="-25" dirty="0">
                <a:latin typeface="Arial MT"/>
                <a:cs typeface="Arial MT"/>
              </a:rPr>
              <a:t>IOT</a:t>
            </a:r>
            <a:endParaRPr sz="24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69895" y="2794312"/>
            <a:ext cx="12099925" cy="2300605"/>
            <a:chOff x="1369895" y="2794312"/>
            <a:chExt cx="12099925" cy="2300605"/>
          </a:xfrm>
        </p:grpSpPr>
        <p:sp>
          <p:nvSpPr>
            <p:cNvPr id="14" name="object 14"/>
            <p:cNvSpPr/>
            <p:nvPr/>
          </p:nvSpPr>
          <p:spPr>
            <a:xfrm>
              <a:off x="1495546" y="2794312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h="451485">
                  <a:moveTo>
                    <a:pt x="0" y="0"/>
                  </a:moveTo>
                  <a:lnTo>
                    <a:pt x="0" y="419457"/>
                  </a:lnTo>
                  <a:lnTo>
                    <a:pt x="0" y="450869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9895" y="321377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3177" y="2794312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h="451485">
                  <a:moveTo>
                    <a:pt x="0" y="0"/>
                  </a:moveTo>
                  <a:lnTo>
                    <a:pt x="0" y="419457"/>
                  </a:lnTo>
                  <a:lnTo>
                    <a:pt x="0" y="450869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67526" y="321377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251301" y="0"/>
                  </a:moveTo>
                  <a:lnTo>
                    <a:pt x="0" y="0"/>
                  </a:lnTo>
                  <a:lnTo>
                    <a:pt x="125650" y="251301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6807" y="5063271"/>
              <a:ext cx="8872855" cy="0"/>
            </a:xfrm>
            <a:custGeom>
              <a:avLst/>
              <a:gdLst/>
              <a:ahLst/>
              <a:cxnLst/>
              <a:rect l="l" t="t" r="r" b="b"/>
              <a:pathLst>
                <a:path w="8872855">
                  <a:moveTo>
                    <a:pt x="0" y="0"/>
                  </a:moveTo>
                  <a:lnTo>
                    <a:pt x="8872503" y="0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01697" y="5185001"/>
            <a:ext cx="266319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dirty="0">
                <a:latin typeface="Arial MT"/>
                <a:cs typeface="Arial MT"/>
              </a:rPr>
              <a:t>Sevrage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VM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06693" y="7871471"/>
            <a:ext cx="4596130" cy="17246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00"/>
              </a:spcBef>
            </a:pPr>
            <a:r>
              <a:rPr sz="3950" b="1" dirty="0">
                <a:latin typeface="Arial"/>
                <a:cs typeface="Arial"/>
              </a:rPr>
              <a:t>40</a:t>
            </a:r>
            <a:r>
              <a:rPr sz="3950" b="1" spc="-25" dirty="0">
                <a:latin typeface="Arial"/>
                <a:cs typeface="Arial"/>
              </a:rPr>
              <a:t> </a:t>
            </a:r>
            <a:r>
              <a:rPr sz="3950" b="1" spc="65" dirty="0">
                <a:latin typeface="Arial"/>
                <a:cs typeface="Arial"/>
              </a:rPr>
              <a:t>à</a:t>
            </a:r>
            <a:r>
              <a:rPr sz="3950" b="1" spc="-20" dirty="0">
                <a:latin typeface="Arial"/>
                <a:cs typeface="Arial"/>
              </a:rPr>
              <a:t> </a:t>
            </a:r>
            <a:r>
              <a:rPr sz="3950" b="1" spc="130" dirty="0">
                <a:latin typeface="Arial"/>
                <a:cs typeface="Arial"/>
              </a:rPr>
              <a:t>50%</a:t>
            </a:r>
            <a:r>
              <a:rPr sz="3950" b="1" spc="-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du</a:t>
            </a:r>
            <a:r>
              <a:rPr sz="3950" b="1" spc="-2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temps </a:t>
            </a:r>
            <a:r>
              <a:rPr sz="3950" b="1" dirty="0">
                <a:latin typeface="Arial"/>
                <a:cs typeface="Arial"/>
              </a:rPr>
              <a:t>total</a:t>
            </a:r>
            <a:r>
              <a:rPr sz="3950" b="1" spc="5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de</a:t>
            </a:r>
            <a:r>
              <a:rPr sz="3950" b="1" spc="6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ventilation mécanique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231" y="2372855"/>
            <a:ext cx="7780655" cy="7473315"/>
          </a:xfrm>
          <a:prstGeom prst="rect">
            <a:avLst/>
          </a:prstGeom>
        </p:spPr>
        <p:txBody>
          <a:bodyPr vert="horz" wrap="square" lIns="0" tIns="32575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256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Diminution</a:t>
            </a:r>
            <a:r>
              <a:rPr sz="3950" spc="50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du </a:t>
            </a:r>
            <a:r>
              <a:rPr sz="3950" dirty="0">
                <a:latin typeface="Arial MT"/>
                <a:cs typeface="Arial MT"/>
              </a:rPr>
              <a:t>travail</a:t>
            </a:r>
            <a:r>
              <a:rPr sz="3950" spc="6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respiratoire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75"/>
              </a:spcBef>
              <a:buSzPct val="122727"/>
              <a:buChar char="•"/>
              <a:tabLst>
                <a:tab pos="1017269" algn="l"/>
              </a:tabLst>
            </a:pPr>
            <a:r>
              <a:rPr sz="3300" dirty="0">
                <a:latin typeface="Arial MT"/>
                <a:cs typeface="Arial MT"/>
              </a:rPr>
              <a:t>Baisse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espace</a:t>
            </a:r>
            <a:r>
              <a:rPr sz="3300" spc="-5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mort/résistances</a:t>
            </a:r>
            <a:endParaRPr sz="33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740"/>
              </a:spcBef>
              <a:buFont typeface="Arial MT"/>
              <a:buChar char="•"/>
            </a:pPr>
            <a:endParaRPr sz="330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Réhabilitation </a:t>
            </a:r>
            <a:r>
              <a:rPr sz="3950" spc="-10" dirty="0">
                <a:latin typeface="Arial MT"/>
                <a:cs typeface="Arial MT"/>
              </a:rPr>
              <a:t>facilitée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79"/>
              </a:spcBef>
              <a:buSzPct val="122727"/>
              <a:buChar char="•"/>
              <a:tabLst>
                <a:tab pos="1017269" algn="l"/>
              </a:tabLst>
            </a:pPr>
            <a:r>
              <a:rPr sz="3300" dirty="0">
                <a:latin typeface="Arial MT"/>
                <a:cs typeface="Arial MT"/>
              </a:rPr>
              <a:t>Mise</a:t>
            </a:r>
            <a:r>
              <a:rPr sz="3300" spc="-40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au</a:t>
            </a:r>
            <a:r>
              <a:rPr sz="3300" spc="-35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fauteuil/mobilisation</a:t>
            </a:r>
            <a:endParaRPr sz="33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740"/>
              </a:spcBef>
              <a:buFont typeface="Arial MT"/>
              <a:buChar char="•"/>
            </a:pPr>
            <a:endParaRPr sz="330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Facilite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la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toilette</a:t>
            </a:r>
            <a:r>
              <a:rPr sz="3950" spc="8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bronchique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45"/>
              </a:spcBef>
              <a:buFont typeface="Arial MT"/>
              <a:buChar char="•"/>
            </a:pP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Confort</a:t>
            </a:r>
            <a:r>
              <a:rPr sz="3950" spc="130" dirty="0">
                <a:latin typeface="Arial MT"/>
                <a:cs typeface="Arial MT"/>
              </a:rPr>
              <a:t> </a:t>
            </a:r>
            <a:r>
              <a:rPr sz="3950" spc="65" dirty="0">
                <a:latin typeface="Arial MT"/>
                <a:cs typeface="Arial MT"/>
              </a:rPr>
              <a:t>du</a:t>
            </a:r>
            <a:r>
              <a:rPr sz="3950" spc="13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patient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217" y="371402"/>
            <a:ext cx="19380200" cy="1199515"/>
          </a:xfrm>
          <a:prstGeom prst="rect">
            <a:avLst/>
          </a:prstGeom>
          <a:ln w="62825">
            <a:solidFill>
              <a:srgbClr val="73FDE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45"/>
              </a:spcBef>
            </a:pPr>
            <a:r>
              <a:rPr spc="-610" dirty="0"/>
              <a:t>T</a:t>
            </a:r>
            <a:r>
              <a:rPr spc="35" dirty="0"/>
              <a:t>rachéotomie:</a:t>
            </a:r>
            <a:r>
              <a:rPr spc="-350" dirty="0"/>
              <a:t> </a:t>
            </a:r>
            <a:r>
              <a:rPr dirty="0"/>
              <a:t>une</a:t>
            </a:r>
            <a:r>
              <a:rPr spc="-350" dirty="0"/>
              <a:t> </a:t>
            </a:r>
            <a:r>
              <a:rPr spc="-10" dirty="0"/>
              <a:t>solution</a:t>
            </a:r>
            <a:r>
              <a:rPr spc="-345" dirty="0"/>
              <a:t> </a:t>
            </a:r>
            <a:r>
              <a:rPr spc="-434" dirty="0"/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99" y="309378"/>
            <a:ext cx="1234313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dirty="0"/>
              <a:t>Déroulement</a:t>
            </a:r>
            <a:r>
              <a:rPr sz="4500" spc="310" dirty="0"/>
              <a:t> </a:t>
            </a:r>
            <a:r>
              <a:rPr sz="4500" dirty="0"/>
              <a:t>d’une</a:t>
            </a:r>
            <a:r>
              <a:rPr sz="4500" spc="310" dirty="0"/>
              <a:t> </a:t>
            </a:r>
            <a:r>
              <a:rPr sz="4500" dirty="0"/>
              <a:t>trachéotomie</a:t>
            </a:r>
            <a:r>
              <a:rPr sz="4500" spc="315" dirty="0"/>
              <a:t> </a:t>
            </a:r>
            <a:r>
              <a:rPr sz="4500" spc="-10" dirty="0"/>
              <a:t>percutanée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58294" y="1494689"/>
            <a:ext cx="27444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4 étapes </a:t>
            </a:r>
            <a:r>
              <a:rPr sz="3950" spc="-50" dirty="0">
                <a:latin typeface="Arial MT"/>
                <a:cs typeface="Arial MT"/>
              </a:rPr>
              <a:t>: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35" y="2317828"/>
            <a:ext cx="7314224" cy="41468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5267" y="2294153"/>
            <a:ext cx="7590559" cy="41524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24" y="6596219"/>
            <a:ext cx="8338446" cy="44186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14728" y="6886134"/>
            <a:ext cx="7926059" cy="38388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6640" y="205065"/>
            <a:ext cx="7426357" cy="107344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6714" y="952851"/>
            <a:ext cx="12432967" cy="903597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236" rIns="0" bIns="0" rtlCol="0">
            <a:spAutoFit/>
          </a:bodyPr>
          <a:lstStyle/>
          <a:p>
            <a:pPr marL="5008880">
              <a:lnSpc>
                <a:spcPct val="100000"/>
              </a:lnSpc>
              <a:spcBef>
                <a:spcPts val="105"/>
              </a:spcBef>
            </a:pPr>
            <a:r>
              <a:rPr spc="-910" dirty="0"/>
              <a:t>T</a:t>
            </a:r>
            <a:r>
              <a:rPr spc="-250" dirty="0"/>
              <a:t>A</a:t>
            </a:r>
            <a:r>
              <a:rPr spc="-245" dirty="0"/>
              <a:t>K</a:t>
            </a:r>
            <a:r>
              <a:rPr spc="-100" dirty="0"/>
              <a:t>E</a:t>
            </a:r>
            <a:r>
              <a:rPr spc="-250" dirty="0"/>
              <a:t> </a:t>
            </a:r>
            <a:r>
              <a:rPr dirty="0"/>
              <a:t>HOME</a:t>
            </a:r>
            <a:r>
              <a:rPr spc="-250" dirty="0"/>
              <a:t> </a:t>
            </a:r>
            <a:r>
              <a:rPr spc="-155" dirty="0"/>
              <a:t>MESSAGE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533" y="3506137"/>
            <a:ext cx="10403205" cy="492760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Une</a:t>
            </a:r>
            <a:r>
              <a:rPr sz="3950" spc="-165" dirty="0">
                <a:latin typeface="Arial MT"/>
                <a:cs typeface="Arial MT"/>
              </a:rPr>
              <a:t> </a:t>
            </a:r>
            <a:r>
              <a:rPr sz="3950" spc="-25" dirty="0">
                <a:latin typeface="Arial MT"/>
                <a:cs typeface="Arial MT"/>
              </a:rPr>
              <a:t>PEC</a:t>
            </a:r>
            <a:r>
              <a:rPr sz="3950" spc="-16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multidisciplinaire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514984" algn="l"/>
              </a:tabLst>
            </a:pPr>
            <a:r>
              <a:rPr sz="3950" spc="-100" dirty="0">
                <a:latin typeface="Arial MT"/>
                <a:cs typeface="Arial MT"/>
              </a:rPr>
              <a:t>Test</a:t>
            </a:r>
            <a:r>
              <a:rPr sz="3950" spc="-1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-105" dirty="0">
                <a:latin typeface="Arial MT"/>
                <a:cs typeface="Arial MT"/>
              </a:rPr>
              <a:t> </a:t>
            </a:r>
            <a:r>
              <a:rPr sz="3950" spc="-50" dirty="0">
                <a:latin typeface="Arial MT"/>
                <a:cs typeface="Arial MT"/>
              </a:rPr>
              <a:t>VS</a:t>
            </a:r>
            <a:r>
              <a:rPr sz="3950" spc="-11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journalier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514984" algn="l"/>
              </a:tabLst>
            </a:pPr>
            <a:r>
              <a:rPr sz="3950" spc="-85" dirty="0">
                <a:latin typeface="Arial MT"/>
                <a:cs typeface="Arial MT"/>
              </a:rPr>
              <a:t>PREVENIR/ANTICIPER</a:t>
            </a:r>
            <a:r>
              <a:rPr sz="3950" spc="-7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l’échec</a:t>
            </a:r>
            <a:r>
              <a:rPr sz="3950" spc="-75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d’extubation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Arial MT"/>
                <a:cs typeface="Arial MT"/>
              </a:rPr>
              <a:t>Proposer une stratégie </a:t>
            </a:r>
            <a:r>
              <a:rPr sz="3950" spc="50" dirty="0">
                <a:latin typeface="Arial MT"/>
                <a:cs typeface="Arial MT"/>
              </a:rPr>
              <a:t>post-</a:t>
            </a:r>
            <a:r>
              <a:rPr sz="3950" spc="40" dirty="0">
                <a:latin typeface="Arial MT"/>
                <a:cs typeface="Arial MT"/>
              </a:rPr>
              <a:t>extubation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Intérêt</a:t>
            </a:r>
            <a:r>
              <a:rPr sz="3950" spc="-13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VNI/OHD</a:t>
            </a:r>
            <a:r>
              <a:rPr sz="3950" spc="-13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+++++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6374" y="2956836"/>
            <a:ext cx="4439017" cy="578322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3287" y="4862891"/>
            <a:ext cx="1002792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400" b="0" dirty="0">
                <a:latin typeface="Arial MT"/>
                <a:cs typeface="Arial MT"/>
              </a:rPr>
              <a:t>Merci</a:t>
            </a:r>
            <a:r>
              <a:rPr sz="7400" b="0" spc="130" dirty="0">
                <a:latin typeface="Arial MT"/>
                <a:cs typeface="Arial MT"/>
              </a:rPr>
              <a:t> </a:t>
            </a:r>
            <a:r>
              <a:rPr sz="7400" b="0" dirty="0">
                <a:latin typeface="Arial MT"/>
                <a:cs typeface="Arial MT"/>
              </a:rPr>
              <a:t>de</a:t>
            </a:r>
            <a:r>
              <a:rPr sz="7400" b="0" spc="135" dirty="0">
                <a:latin typeface="Arial MT"/>
                <a:cs typeface="Arial MT"/>
              </a:rPr>
              <a:t> </a:t>
            </a:r>
            <a:r>
              <a:rPr sz="7400" b="0" dirty="0">
                <a:latin typeface="Arial MT"/>
                <a:cs typeface="Arial MT"/>
              </a:rPr>
              <a:t>votre</a:t>
            </a:r>
            <a:r>
              <a:rPr sz="7400" b="0" spc="135" dirty="0">
                <a:latin typeface="Arial MT"/>
                <a:cs typeface="Arial MT"/>
              </a:rPr>
              <a:t> </a:t>
            </a:r>
            <a:r>
              <a:rPr sz="7400" b="0" spc="50" dirty="0">
                <a:latin typeface="Arial MT"/>
                <a:cs typeface="Arial MT"/>
              </a:rPr>
              <a:t>attention</a:t>
            </a:r>
            <a:endParaRPr sz="7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1197" y="324597"/>
            <a:ext cx="11057255" cy="107221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19" y="381831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00" dirty="0"/>
              <a:t>Les</a:t>
            </a:r>
            <a:r>
              <a:rPr sz="6850" spc="-340" dirty="0"/>
              <a:t> </a:t>
            </a:r>
            <a:r>
              <a:rPr sz="6850" spc="-130" dirty="0"/>
              <a:t>conséquences</a:t>
            </a:r>
            <a:r>
              <a:rPr sz="6850" spc="-340" dirty="0"/>
              <a:t> </a:t>
            </a:r>
            <a:r>
              <a:rPr sz="6850" dirty="0"/>
              <a:t>de</a:t>
            </a:r>
            <a:r>
              <a:rPr sz="6850" spc="-340" dirty="0"/>
              <a:t> </a:t>
            </a:r>
            <a:r>
              <a:rPr sz="6850" dirty="0"/>
              <a:t>la</a:t>
            </a:r>
            <a:r>
              <a:rPr sz="6850" spc="-340" dirty="0"/>
              <a:t> </a:t>
            </a:r>
            <a:r>
              <a:rPr sz="6850" spc="-25" dirty="0"/>
              <a:t>VM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239242" y="3137998"/>
            <a:ext cx="16169640" cy="554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5"/>
              </a:spcBef>
              <a:buSzPct val="122784"/>
              <a:buFont typeface="Arial MT"/>
              <a:buChar char="•"/>
              <a:tabLst>
                <a:tab pos="514984" algn="l"/>
              </a:tabLst>
            </a:pPr>
            <a:r>
              <a:rPr sz="3950" b="1" spc="-10" dirty="0">
                <a:latin typeface="Arial"/>
                <a:cs typeface="Arial"/>
              </a:rPr>
              <a:t>Mortalité</a:t>
            </a:r>
            <a:endParaRPr sz="3950">
              <a:latin typeface="Arial"/>
              <a:cs typeface="Arial"/>
            </a:endParaRPr>
          </a:p>
          <a:p>
            <a:pPr marL="1017269" lvl="1" indent="-502284">
              <a:lnSpc>
                <a:spcPct val="100000"/>
              </a:lnSpc>
              <a:spcBef>
                <a:spcPts val="425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A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55" dirty="0">
                <a:latin typeface="Arial MT"/>
                <a:cs typeface="Arial MT"/>
              </a:rPr>
              <a:t>J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=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19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370" dirty="0">
                <a:latin typeface="Arial MT"/>
                <a:cs typeface="Arial MT"/>
              </a:rPr>
              <a:t>%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455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A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J10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=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36,8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370" dirty="0">
                <a:latin typeface="Arial MT"/>
                <a:cs typeface="Arial MT"/>
              </a:rPr>
              <a:t>%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75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spc="-75" dirty="0">
                <a:latin typeface="Arial"/>
                <a:cs typeface="Arial"/>
              </a:rPr>
              <a:t>PAVM</a:t>
            </a:r>
            <a:r>
              <a:rPr sz="3950" b="1" spc="-140" dirty="0">
                <a:latin typeface="Arial"/>
                <a:cs typeface="Arial"/>
              </a:rPr>
              <a:t> </a:t>
            </a:r>
            <a:r>
              <a:rPr sz="3950" b="1" spc="360" dirty="0">
                <a:latin typeface="Arial"/>
                <a:cs typeface="Arial"/>
              </a:rPr>
              <a:t>/</a:t>
            </a:r>
            <a:r>
              <a:rPr sz="3950" b="1" spc="-13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Sinusite</a:t>
            </a:r>
            <a:r>
              <a:rPr sz="3950" b="1" spc="-13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nosocomiale</a:t>
            </a:r>
            <a:endParaRPr sz="3950">
              <a:latin typeface="Arial"/>
              <a:cs typeface="Arial"/>
            </a:endParaRPr>
          </a:p>
          <a:p>
            <a:pPr marL="514984" indent="-502284">
              <a:lnSpc>
                <a:spcPct val="100000"/>
              </a:lnSpc>
              <a:spcBef>
                <a:spcPts val="3285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spc="-20" dirty="0">
                <a:latin typeface="Arial"/>
                <a:cs typeface="Arial"/>
              </a:rPr>
              <a:t>VILI</a:t>
            </a:r>
            <a:endParaRPr sz="3950">
              <a:latin typeface="Arial"/>
              <a:cs typeface="Arial"/>
            </a:endParaRPr>
          </a:p>
          <a:p>
            <a:pPr marL="514984" marR="5080" indent="-502920">
              <a:lnSpc>
                <a:spcPts val="4320"/>
              </a:lnSpc>
              <a:spcBef>
                <a:spcPts val="3779"/>
              </a:spcBef>
              <a:buSzPct val="122784"/>
              <a:buFont typeface="Arial MT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Faiblesse</a:t>
            </a:r>
            <a:r>
              <a:rPr sz="3950" b="1" spc="-8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musculaire</a:t>
            </a:r>
            <a:r>
              <a:rPr sz="3950" b="1" spc="-8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acquise</a:t>
            </a:r>
            <a:r>
              <a:rPr sz="3950" b="1" spc="-8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en</a:t>
            </a:r>
            <a:r>
              <a:rPr sz="3950" b="1" spc="-8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réanimation</a:t>
            </a:r>
            <a:r>
              <a:rPr sz="3950" b="1" spc="-75" dirty="0">
                <a:latin typeface="Arial"/>
                <a:cs typeface="Arial"/>
              </a:rPr>
              <a:t> </a:t>
            </a:r>
            <a:r>
              <a:rPr sz="3950" spc="-80" dirty="0">
                <a:latin typeface="Arial MT"/>
                <a:cs typeface="Arial MT"/>
              </a:rPr>
              <a:t>(NMR) </a:t>
            </a:r>
            <a:r>
              <a:rPr sz="3950" spc="204" dirty="0">
                <a:latin typeface="Arial MT"/>
                <a:cs typeface="Arial MT"/>
              </a:rPr>
              <a:t>/</a:t>
            </a:r>
            <a:r>
              <a:rPr sz="3950" spc="-80" dirty="0">
                <a:latin typeface="Arial MT"/>
                <a:cs typeface="Arial MT"/>
              </a:rPr>
              <a:t> </a:t>
            </a:r>
            <a:r>
              <a:rPr sz="3950" b="1" spc="-10" dirty="0">
                <a:latin typeface="Arial"/>
                <a:cs typeface="Arial"/>
              </a:rPr>
              <a:t>Dysfonction diaphragmatique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265" y="1584288"/>
            <a:ext cx="6905625" cy="896683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Cardiovasculaire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TVP/EP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hypotension</a:t>
            </a:r>
            <a:r>
              <a:rPr sz="3950" spc="204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orthostatique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désadaptation</a:t>
            </a:r>
            <a:r>
              <a:rPr sz="3950" spc="19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à</a:t>
            </a:r>
            <a:r>
              <a:rPr sz="3950" spc="204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l’effort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514984" algn="l"/>
              </a:tabLst>
            </a:pP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Cutanée</a:t>
            </a:r>
            <a:r>
              <a:rPr sz="3950" u="sng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r>
              <a:rPr sz="3950" spc="-4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escarres</a:t>
            </a:r>
            <a:endParaRPr sz="3950">
              <a:latin typeface="Arial MT"/>
              <a:cs typeface="Arial MT"/>
            </a:endParaRPr>
          </a:p>
          <a:p>
            <a:pPr marL="514984" indent="-502284">
              <a:lnSpc>
                <a:spcPct val="100000"/>
              </a:lnSpc>
              <a:spcBef>
                <a:spcPts val="3215"/>
              </a:spcBef>
              <a:buSzPct val="122784"/>
              <a:buChar char="•"/>
              <a:tabLst>
                <a:tab pos="514984" algn="l"/>
              </a:tabLst>
            </a:pP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Appareil</a:t>
            </a:r>
            <a:r>
              <a:rPr sz="3950" u="sng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locomoteur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amyotrophie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rétractions</a:t>
            </a:r>
            <a:r>
              <a:rPr sz="3950" spc="36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tendineuses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ostéopénie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738" y="1584288"/>
            <a:ext cx="8097520" cy="391795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70"/>
              </a:spcBef>
              <a:buSzPct val="122784"/>
              <a:buChar char="•"/>
              <a:tabLst>
                <a:tab pos="514984" algn="l"/>
              </a:tabLst>
            </a:pP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Psychologiques</a:t>
            </a:r>
            <a:r>
              <a:rPr sz="3950" u="sng" spc="1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et</a:t>
            </a:r>
            <a:r>
              <a:rPr sz="3950" u="sng" spc="1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95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psychiatriques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spc="-10" dirty="0">
                <a:latin typeface="Arial MT"/>
                <a:cs typeface="Arial MT"/>
              </a:rPr>
              <a:t>désorientation,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anxiété, </a:t>
            </a:r>
            <a:r>
              <a:rPr sz="3950" spc="-10" dirty="0">
                <a:latin typeface="Arial MT"/>
                <a:cs typeface="Arial MT"/>
              </a:rPr>
              <a:t>dépression</a:t>
            </a:r>
            <a:endParaRPr sz="3950">
              <a:latin typeface="Arial MT"/>
              <a:cs typeface="Arial MT"/>
            </a:endParaRPr>
          </a:p>
          <a:p>
            <a:pPr marL="1017269" lvl="1" indent="-502284">
              <a:lnSpc>
                <a:spcPct val="100000"/>
              </a:lnSpc>
              <a:spcBef>
                <a:spcPts val="3210"/>
              </a:spcBef>
              <a:buSzPct val="122784"/>
              <a:buChar char="•"/>
              <a:tabLst>
                <a:tab pos="1017269" algn="l"/>
              </a:tabLst>
            </a:pPr>
            <a:r>
              <a:rPr sz="3950" dirty="0">
                <a:latin typeface="Arial MT"/>
                <a:cs typeface="Arial MT"/>
              </a:rPr>
              <a:t>état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de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stress</a:t>
            </a:r>
            <a:r>
              <a:rPr sz="3950" spc="4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post-</a:t>
            </a:r>
            <a:r>
              <a:rPr sz="3950" spc="45" dirty="0">
                <a:latin typeface="Arial MT"/>
                <a:cs typeface="Arial MT"/>
              </a:rPr>
              <a:t>traumatique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47" y="272694"/>
            <a:ext cx="1623568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5"/>
              </a:spcBef>
              <a:buSzPct val="122784"/>
              <a:buChar char="•"/>
              <a:tabLst>
                <a:tab pos="514984" algn="l"/>
              </a:tabLst>
            </a:pPr>
            <a:r>
              <a:rPr sz="3950" b="1" dirty="0">
                <a:latin typeface="Arial"/>
                <a:cs typeface="Arial"/>
              </a:rPr>
              <a:t>Difficultés</a:t>
            </a:r>
            <a:r>
              <a:rPr sz="3950" b="1" spc="-13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de</a:t>
            </a:r>
            <a:r>
              <a:rPr sz="3950" b="1" spc="-13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réhabilitation</a:t>
            </a:r>
            <a:r>
              <a:rPr sz="3950" b="1" spc="-1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liées</a:t>
            </a:r>
            <a:r>
              <a:rPr sz="3950" b="1" spc="-13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aux</a:t>
            </a:r>
            <a:r>
              <a:rPr sz="3950" b="1" spc="-1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complications</a:t>
            </a:r>
            <a:r>
              <a:rPr sz="3950" b="1" spc="-13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du</a:t>
            </a:r>
            <a:r>
              <a:rPr sz="3950" b="1" spc="-12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décubitus</a:t>
            </a:r>
            <a:r>
              <a:rPr sz="3950" b="1" spc="-130" dirty="0">
                <a:latin typeface="Arial"/>
                <a:cs typeface="Arial"/>
              </a:rPr>
              <a:t> </a:t>
            </a:r>
            <a:r>
              <a:rPr sz="3950" b="1" spc="-50" dirty="0">
                <a:latin typeface="Arial"/>
                <a:cs typeface="Arial"/>
              </a:rPr>
              <a:t>: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73" y="279949"/>
            <a:ext cx="18114645" cy="118173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85" dirty="0"/>
              <a:t>Interaction</a:t>
            </a:r>
            <a:r>
              <a:rPr sz="6850" spc="-355" dirty="0"/>
              <a:t> </a:t>
            </a:r>
            <a:r>
              <a:rPr sz="6850" spc="-125" dirty="0"/>
              <a:t>coeur-</a:t>
            </a:r>
            <a:r>
              <a:rPr sz="6850" spc="-10" dirty="0"/>
              <a:t>poumon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437768" y="1961246"/>
            <a:ext cx="6797675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latin typeface="Arial"/>
                <a:cs typeface="Arial"/>
              </a:rPr>
              <a:t>En</a:t>
            </a:r>
            <a:r>
              <a:rPr sz="4500" b="1" spc="-190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ventilation</a:t>
            </a:r>
            <a:r>
              <a:rPr sz="4500" b="1" spc="-190" dirty="0">
                <a:latin typeface="Arial"/>
                <a:cs typeface="Arial"/>
              </a:rPr>
              <a:t> </a:t>
            </a:r>
            <a:r>
              <a:rPr sz="4500" b="1" spc="-10" dirty="0">
                <a:latin typeface="Arial"/>
                <a:cs typeface="Arial"/>
              </a:rPr>
              <a:t>spontanée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944" y="3555611"/>
            <a:ext cx="4449840" cy="69741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28192" y="3932363"/>
            <a:ext cx="4522476" cy="63021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34718" y="6784316"/>
            <a:ext cx="21494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latin typeface="Arial"/>
                <a:cs typeface="Arial"/>
              </a:rPr>
              <a:t>Inspiration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38527" y="6784316"/>
            <a:ext cx="204914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0" dirty="0">
                <a:latin typeface="Arial"/>
                <a:cs typeface="Arial"/>
              </a:rPr>
              <a:t>Expiration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196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35"/>
              </a:spcBef>
            </a:pPr>
            <a:r>
              <a:rPr sz="4500" dirty="0"/>
              <a:t>En</a:t>
            </a:r>
            <a:r>
              <a:rPr sz="4500" spc="-190" dirty="0"/>
              <a:t> </a:t>
            </a:r>
            <a:r>
              <a:rPr sz="4500" dirty="0"/>
              <a:t>ventilation</a:t>
            </a:r>
            <a:r>
              <a:rPr sz="4500" spc="-190" dirty="0"/>
              <a:t> </a:t>
            </a:r>
            <a:r>
              <a:rPr sz="4500" spc="-25" dirty="0"/>
              <a:t>invasive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2488" y="2395367"/>
            <a:ext cx="5035711" cy="6673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761" y="424455"/>
            <a:ext cx="17769840" cy="9712325"/>
            <a:chOff x="585761" y="424455"/>
            <a:chExt cx="17769840" cy="9712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761" y="839510"/>
              <a:ext cx="17769820" cy="92969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1356" y="455867"/>
              <a:ext cx="922655" cy="782320"/>
            </a:xfrm>
            <a:custGeom>
              <a:avLst/>
              <a:gdLst/>
              <a:ahLst/>
              <a:cxnLst/>
              <a:rect l="l" t="t" r="r" b="b"/>
              <a:pathLst>
                <a:path w="922655" h="782319">
                  <a:moveTo>
                    <a:pt x="787056" y="114193"/>
                  </a:moveTo>
                  <a:lnTo>
                    <a:pt x="822882" y="148350"/>
                  </a:lnTo>
                  <a:lnTo>
                    <a:pt x="853197" y="185001"/>
                  </a:lnTo>
                  <a:lnTo>
                    <a:pt x="877999" y="223729"/>
                  </a:lnTo>
                  <a:lnTo>
                    <a:pt x="897291" y="264120"/>
                  </a:lnTo>
                  <a:lnTo>
                    <a:pt x="911070" y="305757"/>
                  </a:lnTo>
                  <a:lnTo>
                    <a:pt x="919337" y="348226"/>
                  </a:lnTo>
                  <a:lnTo>
                    <a:pt x="922093" y="391110"/>
                  </a:lnTo>
                  <a:lnTo>
                    <a:pt x="919337" y="433994"/>
                  </a:lnTo>
                  <a:lnTo>
                    <a:pt x="911070" y="476462"/>
                  </a:lnTo>
                  <a:lnTo>
                    <a:pt x="897291" y="518100"/>
                  </a:lnTo>
                  <a:lnTo>
                    <a:pt x="877999" y="558490"/>
                  </a:lnTo>
                  <a:lnTo>
                    <a:pt x="853197" y="597219"/>
                  </a:lnTo>
                  <a:lnTo>
                    <a:pt x="822882" y="633869"/>
                  </a:lnTo>
                  <a:lnTo>
                    <a:pt x="787056" y="668027"/>
                  </a:lnTo>
                  <a:lnTo>
                    <a:pt x="749620" y="696575"/>
                  </a:lnTo>
                  <a:lnTo>
                    <a:pt x="709600" y="721045"/>
                  </a:lnTo>
                  <a:lnTo>
                    <a:pt x="667391" y="741437"/>
                  </a:lnTo>
                  <a:lnTo>
                    <a:pt x="623393" y="757750"/>
                  </a:lnTo>
                  <a:lnTo>
                    <a:pt x="578003" y="769985"/>
                  </a:lnTo>
                  <a:lnTo>
                    <a:pt x="531618" y="778142"/>
                  </a:lnTo>
                  <a:lnTo>
                    <a:pt x="484637" y="782220"/>
                  </a:lnTo>
                  <a:lnTo>
                    <a:pt x="437456" y="782220"/>
                  </a:lnTo>
                  <a:lnTo>
                    <a:pt x="390475" y="778142"/>
                  </a:lnTo>
                  <a:lnTo>
                    <a:pt x="344090" y="769985"/>
                  </a:lnTo>
                  <a:lnTo>
                    <a:pt x="298700" y="757750"/>
                  </a:lnTo>
                  <a:lnTo>
                    <a:pt x="254701" y="741437"/>
                  </a:lnTo>
                  <a:lnTo>
                    <a:pt x="212493" y="721045"/>
                  </a:lnTo>
                  <a:lnTo>
                    <a:pt x="172472" y="696575"/>
                  </a:lnTo>
                  <a:lnTo>
                    <a:pt x="135037" y="668027"/>
                  </a:lnTo>
                  <a:lnTo>
                    <a:pt x="99211" y="633869"/>
                  </a:lnTo>
                  <a:lnTo>
                    <a:pt x="68896" y="597219"/>
                  </a:lnTo>
                  <a:lnTo>
                    <a:pt x="44093" y="558490"/>
                  </a:lnTo>
                  <a:lnTo>
                    <a:pt x="24802" y="518100"/>
                  </a:lnTo>
                  <a:lnTo>
                    <a:pt x="11023" y="476462"/>
                  </a:lnTo>
                  <a:lnTo>
                    <a:pt x="2755" y="433994"/>
                  </a:lnTo>
                  <a:lnTo>
                    <a:pt x="0" y="391110"/>
                  </a:lnTo>
                  <a:lnTo>
                    <a:pt x="2755" y="348226"/>
                  </a:lnTo>
                  <a:lnTo>
                    <a:pt x="11023" y="305757"/>
                  </a:lnTo>
                  <a:lnTo>
                    <a:pt x="24802" y="264120"/>
                  </a:lnTo>
                  <a:lnTo>
                    <a:pt x="44093" y="223729"/>
                  </a:lnTo>
                  <a:lnTo>
                    <a:pt x="68896" y="185001"/>
                  </a:lnTo>
                  <a:lnTo>
                    <a:pt x="99211" y="148350"/>
                  </a:lnTo>
                  <a:lnTo>
                    <a:pt x="135037" y="114193"/>
                  </a:lnTo>
                  <a:lnTo>
                    <a:pt x="172472" y="85644"/>
                  </a:lnTo>
                  <a:lnTo>
                    <a:pt x="212493" y="61174"/>
                  </a:lnTo>
                  <a:lnTo>
                    <a:pt x="254701" y="40783"/>
                  </a:lnTo>
                  <a:lnTo>
                    <a:pt x="298700" y="24469"/>
                  </a:lnTo>
                  <a:lnTo>
                    <a:pt x="344090" y="12234"/>
                  </a:lnTo>
                  <a:lnTo>
                    <a:pt x="390475" y="4078"/>
                  </a:lnTo>
                  <a:lnTo>
                    <a:pt x="437456" y="0"/>
                  </a:lnTo>
                  <a:lnTo>
                    <a:pt x="484637" y="0"/>
                  </a:lnTo>
                  <a:lnTo>
                    <a:pt x="531618" y="4078"/>
                  </a:lnTo>
                  <a:lnTo>
                    <a:pt x="578003" y="12234"/>
                  </a:lnTo>
                  <a:lnTo>
                    <a:pt x="623393" y="24469"/>
                  </a:lnTo>
                  <a:lnTo>
                    <a:pt x="667391" y="40783"/>
                  </a:lnTo>
                  <a:lnTo>
                    <a:pt x="709600" y="61174"/>
                  </a:lnTo>
                  <a:lnTo>
                    <a:pt x="749620" y="85644"/>
                  </a:lnTo>
                  <a:lnTo>
                    <a:pt x="787056" y="114193"/>
                  </a:lnTo>
                  <a:close/>
                </a:path>
              </a:pathLst>
            </a:custGeom>
            <a:ln w="62825">
              <a:solidFill>
                <a:srgbClr val="EE22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47" y="337644"/>
            <a:ext cx="18635980" cy="1185545"/>
          </a:xfrm>
          <a:prstGeom prst="rect">
            <a:avLst/>
          </a:prstGeom>
          <a:ln w="62825">
            <a:solidFill>
              <a:srgbClr val="16E7CF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6850" spc="-160" dirty="0"/>
              <a:t>Définition</a:t>
            </a:r>
            <a:r>
              <a:rPr sz="6850" spc="-315" dirty="0"/>
              <a:t> </a:t>
            </a:r>
            <a:r>
              <a:rPr sz="6850" spc="-105" dirty="0"/>
              <a:t>du</a:t>
            </a:r>
            <a:r>
              <a:rPr sz="6850" spc="-325" dirty="0"/>
              <a:t> </a:t>
            </a:r>
            <a:r>
              <a:rPr sz="6850" spc="-110" dirty="0"/>
              <a:t>sevrage</a:t>
            </a:r>
            <a:r>
              <a:rPr sz="6850" spc="-315" dirty="0"/>
              <a:t> </a:t>
            </a:r>
            <a:r>
              <a:rPr sz="6850" spc="-50" dirty="0"/>
              <a:t>ventilatoire</a:t>
            </a:r>
            <a:endParaRPr sz="6850"/>
          </a:p>
        </p:txBody>
      </p:sp>
      <p:sp>
        <p:nvSpPr>
          <p:cNvPr id="3" name="object 3"/>
          <p:cNvSpPr txBox="1"/>
          <p:nvPr/>
        </p:nvSpPr>
        <p:spPr>
          <a:xfrm>
            <a:off x="288618" y="2075078"/>
            <a:ext cx="9265920" cy="878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4175" indent="-371475">
              <a:lnSpc>
                <a:spcPct val="100000"/>
              </a:lnSpc>
              <a:spcBef>
                <a:spcPts val="125"/>
              </a:spcBef>
              <a:buSzPct val="124137"/>
              <a:buChar char="•"/>
              <a:tabLst>
                <a:tab pos="384175" algn="l"/>
              </a:tabLst>
            </a:pPr>
            <a:r>
              <a:rPr sz="29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Objectif</a:t>
            </a:r>
            <a:endParaRPr sz="2900">
              <a:latin typeface="Arial MT"/>
              <a:cs typeface="Arial MT"/>
            </a:endParaRPr>
          </a:p>
          <a:p>
            <a:pPr marL="766445">
              <a:lnSpc>
                <a:spcPct val="100000"/>
              </a:lnSpc>
              <a:spcBef>
                <a:spcPts val="2465"/>
              </a:spcBef>
            </a:pPr>
            <a:r>
              <a:rPr sz="2900" dirty="0">
                <a:latin typeface="Arial MT"/>
                <a:cs typeface="Arial MT"/>
              </a:rPr>
              <a:t>Autonomisation</a:t>
            </a:r>
            <a:r>
              <a:rPr sz="2900" spc="40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respiratoire</a:t>
            </a:r>
            <a:endParaRPr sz="2900"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2465"/>
              </a:spcBef>
              <a:buSzPct val="124137"/>
              <a:buChar char="•"/>
              <a:tabLst>
                <a:tab pos="384175" algn="l"/>
              </a:tabLst>
            </a:pPr>
            <a:r>
              <a:rPr sz="2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Quand</a:t>
            </a:r>
            <a:r>
              <a:rPr sz="2900" u="sng" spc="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9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?</a:t>
            </a:r>
            <a:endParaRPr sz="2900">
              <a:latin typeface="Arial MT"/>
              <a:cs typeface="Arial MT"/>
            </a:endParaRPr>
          </a:p>
          <a:p>
            <a:pPr marL="766445" marR="5080">
              <a:lnSpc>
                <a:spcPct val="170800"/>
              </a:lnSpc>
            </a:pPr>
            <a:r>
              <a:rPr sz="2900" dirty="0">
                <a:latin typeface="Arial MT"/>
                <a:cs typeface="Arial MT"/>
              </a:rPr>
              <a:t>Défaillance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respiratoire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réglée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ou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en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passe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</a:t>
            </a:r>
            <a:r>
              <a:rPr sz="2900" spc="20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l’être </a:t>
            </a:r>
            <a:r>
              <a:rPr sz="2900" dirty="0">
                <a:latin typeface="Arial MT"/>
                <a:cs typeface="Arial MT"/>
              </a:rPr>
              <a:t>Dès que </a:t>
            </a:r>
            <a:r>
              <a:rPr sz="2900" spc="-10" dirty="0">
                <a:latin typeface="Arial MT"/>
                <a:cs typeface="Arial MT"/>
              </a:rPr>
              <a:t>possible</a:t>
            </a:r>
            <a:endParaRPr sz="2900">
              <a:latin typeface="Arial MT"/>
              <a:cs typeface="Arial MT"/>
            </a:endParaRPr>
          </a:p>
          <a:p>
            <a:pPr marL="766445">
              <a:lnSpc>
                <a:spcPct val="100000"/>
              </a:lnSpc>
              <a:spcBef>
                <a:spcPts val="2465"/>
              </a:spcBef>
            </a:pPr>
            <a:r>
              <a:rPr sz="2900" spc="-10" dirty="0">
                <a:latin typeface="Arial MT"/>
                <a:cs typeface="Arial MT"/>
              </a:rPr>
              <a:t>matin</a:t>
            </a:r>
            <a:endParaRPr sz="2900"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2465"/>
              </a:spcBef>
              <a:buSzPct val="124137"/>
              <a:buChar char="•"/>
              <a:tabLst>
                <a:tab pos="384175" algn="l"/>
              </a:tabLst>
            </a:pPr>
            <a:r>
              <a:rPr sz="2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Comment</a:t>
            </a:r>
            <a:r>
              <a:rPr sz="2900" u="sng" spc="2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9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?</a:t>
            </a:r>
            <a:endParaRPr sz="2900">
              <a:latin typeface="Arial MT"/>
              <a:cs typeface="Arial MT"/>
            </a:endParaRPr>
          </a:p>
          <a:p>
            <a:pPr marL="766445" marR="3869690">
              <a:lnSpc>
                <a:spcPct val="170800"/>
              </a:lnSpc>
            </a:pPr>
            <a:r>
              <a:rPr sz="2900" dirty="0">
                <a:latin typeface="Arial MT"/>
                <a:cs typeface="Arial MT"/>
              </a:rPr>
              <a:t>Protocole</a:t>
            </a:r>
            <a:r>
              <a:rPr sz="2900" spc="12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de</a:t>
            </a:r>
            <a:r>
              <a:rPr sz="2900" spc="12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service</a:t>
            </a:r>
            <a:r>
              <a:rPr sz="2900" spc="120" dirty="0">
                <a:latin typeface="Arial MT"/>
                <a:cs typeface="Arial MT"/>
              </a:rPr>
              <a:t> </a:t>
            </a:r>
            <a:r>
              <a:rPr sz="2900" spc="55" dirty="0">
                <a:latin typeface="Arial MT"/>
                <a:cs typeface="Arial MT"/>
              </a:rPr>
              <a:t>+++++ </a:t>
            </a:r>
            <a:r>
              <a:rPr sz="2900" dirty="0">
                <a:latin typeface="Arial MT"/>
                <a:cs typeface="Arial MT"/>
              </a:rPr>
              <a:t>Évaluation</a:t>
            </a:r>
            <a:r>
              <a:rPr sz="2900" spc="-5" dirty="0">
                <a:latin typeface="Arial MT"/>
                <a:cs typeface="Arial MT"/>
              </a:rPr>
              <a:t> </a:t>
            </a:r>
            <a:r>
              <a:rPr sz="2900" spc="-10" dirty="0">
                <a:latin typeface="Arial MT"/>
                <a:cs typeface="Arial MT"/>
              </a:rPr>
              <a:t>quotidienne </a:t>
            </a:r>
            <a:r>
              <a:rPr sz="2900" dirty="0">
                <a:latin typeface="Arial MT"/>
                <a:cs typeface="Arial MT"/>
              </a:rPr>
              <a:t>Inutile</a:t>
            </a:r>
            <a:r>
              <a:rPr sz="2900" spc="45" dirty="0">
                <a:latin typeface="Arial MT"/>
                <a:cs typeface="Arial MT"/>
              </a:rPr>
              <a:t> </a:t>
            </a:r>
            <a:r>
              <a:rPr sz="2900" spc="65" dirty="0">
                <a:latin typeface="Arial MT"/>
                <a:cs typeface="Arial MT"/>
              </a:rPr>
              <a:t>&gt;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1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fois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par</a:t>
            </a:r>
            <a:r>
              <a:rPr sz="2900" spc="5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jour</a:t>
            </a:r>
            <a:endParaRPr sz="2900">
              <a:latin typeface="Arial MT"/>
              <a:cs typeface="Arial MT"/>
            </a:endParaRPr>
          </a:p>
          <a:p>
            <a:pPr marL="384175" indent="-371475">
              <a:lnSpc>
                <a:spcPct val="100000"/>
              </a:lnSpc>
              <a:spcBef>
                <a:spcPts val="2465"/>
              </a:spcBef>
              <a:buSzPct val="124137"/>
              <a:buChar char="•"/>
              <a:tabLst>
                <a:tab pos="384175" algn="l"/>
              </a:tabLst>
            </a:pPr>
            <a:r>
              <a:rPr sz="2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Par</a:t>
            </a:r>
            <a:r>
              <a:rPr sz="2900" u="sng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9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qui</a:t>
            </a:r>
            <a:r>
              <a:rPr sz="2900" u="sng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9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?</a:t>
            </a:r>
            <a:endParaRPr sz="2900">
              <a:latin typeface="Arial MT"/>
              <a:cs typeface="Arial MT"/>
            </a:endParaRPr>
          </a:p>
          <a:p>
            <a:pPr marL="766445">
              <a:lnSpc>
                <a:spcPct val="100000"/>
              </a:lnSpc>
              <a:spcBef>
                <a:spcPts val="2535"/>
              </a:spcBef>
            </a:pPr>
            <a:r>
              <a:rPr sz="2900" spc="-10" dirty="0">
                <a:latin typeface="Arial MT"/>
                <a:cs typeface="Arial MT"/>
              </a:rPr>
              <a:t>I</a:t>
            </a:r>
            <a:r>
              <a:rPr sz="2900" b="1" spc="-10" dirty="0">
                <a:latin typeface="Arial"/>
                <a:cs typeface="Arial"/>
              </a:rPr>
              <a:t>nfirmier</a:t>
            </a:r>
            <a:r>
              <a:rPr sz="2900" spc="-10" dirty="0">
                <a:latin typeface="Arial MT"/>
                <a:cs typeface="Arial MT"/>
              </a:rPr>
              <a:t>/kinésithérapeute/médecin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1227</Words>
  <Application>Microsoft Office PowerPoint</Application>
  <PresentationFormat>Personnalisé</PresentationFormat>
  <Paragraphs>261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Arial MT</vt:lpstr>
      <vt:lpstr>Times New Roman</vt:lpstr>
      <vt:lpstr>Office Theme</vt:lpstr>
      <vt:lpstr>Le sevrage ventilatoire</vt:lpstr>
      <vt:lpstr>Les indications de la ventilation invasive</vt:lpstr>
      <vt:lpstr>L’évolution sous assistance ventilatoire</vt:lpstr>
      <vt:lpstr>Les conséquences de la VM</vt:lpstr>
      <vt:lpstr>Présentation PowerPoint</vt:lpstr>
      <vt:lpstr>Interaction coeur-poumon</vt:lpstr>
      <vt:lpstr>En ventilation invasive</vt:lpstr>
      <vt:lpstr>Présentation PowerPoint</vt:lpstr>
      <vt:lpstr>Définition du sevrage ventilatoire</vt:lpstr>
      <vt:lpstr>Présentation PowerPoint</vt:lpstr>
      <vt:lpstr>Critères d’éligibilité</vt:lpstr>
      <vt:lpstr>Test de VS</vt:lpstr>
      <vt:lpstr>Tube en T ou 7.0 ?</vt:lpstr>
      <vt:lpstr>Quels sont les paramètres à surveiller ?</vt:lpstr>
      <vt:lpstr>Présentation PowerPoint</vt:lpstr>
      <vt:lpstr>Présentation PowerPoint</vt:lpstr>
      <vt:lpstr>Echec du test de VS</vt:lpstr>
      <vt:lpstr>Les causes de l’échec de sevrage</vt:lpstr>
      <vt:lpstr>Le risque d’oedème laryngé</vt:lpstr>
      <vt:lpstr>Réaliser un test de fuite</vt:lpstr>
      <vt:lpstr>L’extubation</vt:lpstr>
      <vt:lpstr>Procédure d’extubation</vt:lpstr>
      <vt:lpstr>La réintubation</vt:lpstr>
      <vt:lpstr>Attention au quiproquo !!!!</vt:lpstr>
      <vt:lpstr>Exite-t-il d’autres test ?</vt:lpstr>
      <vt:lpstr>Quel support ventilatoire post extubation ?</vt:lpstr>
      <vt:lpstr>Présentation PowerPoint</vt:lpstr>
      <vt:lpstr>Présentation PowerPoint</vt:lpstr>
      <vt:lpstr>Et en cas de sevrage ventilatoire difficile/échec ?</vt:lpstr>
      <vt:lpstr>Trachéotomie: une solution ?</vt:lpstr>
      <vt:lpstr>Déroulement d’une trachéotomie percutanée</vt:lpstr>
      <vt:lpstr>Présentation PowerPoint</vt:lpstr>
      <vt:lpstr>Présentation PowerPoint</vt:lpstr>
      <vt:lpstr>TAKE HOME MESSAGE</vt:lpstr>
      <vt:lpstr>Merci de votre attention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sevrage ventilatoire</dc:title>
  <cp:lastModifiedBy>LEGUE Sandrine</cp:lastModifiedBy>
  <cp:revision>1</cp:revision>
  <dcterms:created xsi:type="dcterms:W3CDTF">2025-04-28T13:34:59Z</dcterms:created>
  <dcterms:modified xsi:type="dcterms:W3CDTF">2025-04-28T13:35:39Z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LastSaved">
    <vt:filetime>2025-04-28T00:00:00Z</vt:filetime>
  </property>
  <property fmtid="{D5CDD505-2E9C-101B-9397-08002B2CF9AE}" pid="4" name="Producer">
    <vt:lpwstr>3-Heights™ PDF Merge Split Shell 6.12.1.11 (http://www.pdf-tools.com)</vt:lpwstr>
  </property>
</Properties>
</file>